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Override PartName="/ppt/webextensions/taskpanes.xml" ContentType="application/vnd.ms-office.webextensiontaskpanes+xml"/>
  <Override PartName="/ppt/webextensions/webextension1.xml" ContentType="application/vnd.ms-office.webextension+xml"/>
  <Override PartName="/ppt/webextensions/webextension2.xml" ContentType="application/vnd.ms-office.webextension+xml"/>
  <Override PartName="/ppt/webextensions/webextension3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9" r:id="rId3"/>
    <p:sldId id="257" r:id="rId4"/>
    <p:sldId id="258" r:id="rId5"/>
    <p:sldId id="263" r:id="rId6"/>
    <p:sldId id="270" r:id="rId7"/>
    <p:sldId id="272" r:id="rId8"/>
    <p:sldId id="274" r:id="rId9"/>
    <p:sldId id="275" r:id="rId10"/>
    <p:sldId id="302" r:id="rId11"/>
    <p:sldId id="278" r:id="rId12"/>
    <p:sldId id="280" r:id="rId13"/>
    <p:sldId id="285" r:id="rId14"/>
    <p:sldId id="287" r:id="rId15"/>
    <p:sldId id="288" r:id="rId16"/>
    <p:sldId id="291" r:id="rId17"/>
    <p:sldId id="292" r:id="rId18"/>
    <p:sldId id="297" r:id="rId19"/>
    <p:sldId id="300" r:id="rId20"/>
    <p:sldId id="276" r:id="rId21"/>
    <p:sldId id="304" r:id="rId22"/>
    <p:sldId id="303" r:id="rId23"/>
    <p:sldId id="318" r:id="rId24"/>
    <p:sldId id="306" r:id="rId25"/>
    <p:sldId id="307" r:id="rId26"/>
    <p:sldId id="308" r:id="rId27"/>
    <p:sldId id="309" r:id="rId28"/>
    <p:sldId id="310" r:id="rId29"/>
    <p:sldId id="320" r:id="rId30"/>
    <p:sldId id="305" r:id="rId31"/>
    <p:sldId id="316" r:id="rId32"/>
    <p:sldId id="293" r:id="rId33"/>
    <p:sldId id="294" r:id="rId34"/>
    <p:sldId id="296" r:id="rId35"/>
    <p:sldId id="334" r:id="rId36"/>
    <p:sldId id="266" r:id="rId37"/>
    <p:sldId id="331" r:id="rId38"/>
    <p:sldId id="330" r:id="rId39"/>
    <p:sldId id="332" r:id="rId40"/>
    <p:sldId id="324" r:id="rId41"/>
    <p:sldId id="325" r:id="rId42"/>
    <p:sldId id="333" r:id="rId43"/>
    <p:sldId id="326" r:id="rId44"/>
    <p:sldId id="329" r:id="rId45"/>
    <p:sldId id="328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54" autoAdjust="0"/>
    <p:restoredTop sz="94620"/>
  </p:normalViewPr>
  <p:slideViewPr>
    <p:cSldViewPr snapToGrid="0" snapToObjects="1">
      <p:cViewPr varScale="1">
        <p:scale>
          <a:sx n="109" d="100"/>
          <a:sy n="109" d="100"/>
        </p:scale>
        <p:origin x="414" y="10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1C2CF71-A384-8B49-9207-51FD6CC19425}" type="datetimeFigureOut">
              <a:rPr lang="en-US" smtClean="0"/>
              <a:t>9/6/2018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4237DA1-314B-604E-B0EF-FD8F06BFA9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8812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1C2CF71-A384-8B49-9207-51FD6CC19425}" type="datetimeFigureOut">
              <a:rPr lang="en-US" smtClean="0"/>
              <a:t>9/6/2018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4237DA1-314B-604E-B0EF-FD8F06BFA9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4899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1C2CF71-A384-8B49-9207-51FD6CC19425}" type="datetimeFigureOut">
              <a:rPr lang="en-US" smtClean="0"/>
              <a:t>9/6/2018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4237DA1-314B-604E-B0EF-FD8F06BFA9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9213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1C2CF71-A384-8B49-9207-51FD6CC19425}" type="datetimeFigureOut">
              <a:rPr lang="en-US" smtClean="0"/>
              <a:t>9/6/2018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4237DA1-314B-604E-B0EF-FD8F06BFA9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9850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1C2CF71-A384-8B49-9207-51FD6CC19425}" type="datetimeFigureOut">
              <a:rPr lang="en-US" smtClean="0"/>
              <a:t>9/6/2018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4237DA1-314B-604E-B0EF-FD8F06BFA9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875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1C2CF71-A384-8B49-9207-51FD6CC19425}" type="datetimeFigureOut">
              <a:rPr lang="en-US" smtClean="0"/>
              <a:t>9/6/2018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4237DA1-314B-604E-B0EF-FD8F06BFA9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6705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1C2CF71-A384-8B49-9207-51FD6CC19425}" type="datetimeFigureOut">
              <a:rPr lang="en-US" smtClean="0"/>
              <a:t>9/6/2018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4237DA1-314B-604E-B0EF-FD8F06BFA9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5617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1C2CF71-A384-8B49-9207-51FD6CC19425}" type="datetimeFigureOut">
              <a:rPr lang="en-US" smtClean="0"/>
              <a:t>9/6/2018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4237DA1-314B-604E-B0EF-FD8F06BFA9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5704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1C2CF71-A384-8B49-9207-51FD6CC19425}" type="datetimeFigureOut">
              <a:rPr lang="en-US" smtClean="0"/>
              <a:t>9/6/2018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4237DA1-314B-604E-B0EF-FD8F06BFA9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4720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1C2CF71-A384-8B49-9207-51FD6CC19425}" type="datetimeFigureOut">
              <a:rPr lang="en-US" smtClean="0"/>
              <a:t>9/6/2018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4237DA1-314B-604E-B0EF-FD8F06BFA9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954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1C2CF71-A384-8B49-9207-51FD6CC19425}" type="datetimeFigureOut">
              <a:rPr lang="en-US" smtClean="0"/>
              <a:t>9/6/2018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4237DA1-314B-604E-B0EF-FD8F06BFA9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4363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81199" y="6311900"/>
            <a:ext cx="55541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8605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tx1"/>
          </a:solidFill>
          <a:latin typeface="Arial" charset="0"/>
          <a:ea typeface="Arial" charset="0"/>
          <a:cs typeface="Arial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File:Howard_University_logo.svg" TargetMode="External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2.jpeg"/><Relationship Id="rId4" Type="http://schemas.openxmlformats.org/officeDocument/2006/relationships/image" Target="../media/image31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4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5.png"/><Relationship Id="rId4" Type="http://schemas.openxmlformats.org/officeDocument/2006/relationships/image" Target="../media/image38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1.jpeg"/><Relationship Id="rId4" Type="http://schemas.openxmlformats.org/officeDocument/2006/relationships/image" Target="../media/image60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5.jpeg"/><Relationship Id="rId4" Type="http://schemas.openxmlformats.org/officeDocument/2006/relationships/image" Target="../media/image64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7" Type="http://schemas.openxmlformats.org/officeDocument/2006/relationships/image" Target="../media/image74.jpe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0.png"/><Relationship Id="rId5" Type="http://schemas.openxmlformats.org/officeDocument/2006/relationships/image" Target="../media/image73.jpeg"/><Relationship Id="rId4" Type="http://schemas.openxmlformats.org/officeDocument/2006/relationships/image" Target="../media/image72.jpe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82.png"/><Relationship Id="rId7" Type="http://schemas.openxmlformats.org/officeDocument/2006/relationships/hyperlink" Target="https://en.wikipedia.org/wiki/File:Howard_University_logo.svg" TargetMode="External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Relationship Id="rId9" Type="http://schemas.openxmlformats.org/officeDocument/2006/relationships/hyperlink" Target="mailto:nam.ngo@dcwater.com" TargetMode="Externa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emf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emf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4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23.png"/><Relationship Id="rId4" Type="http://schemas.openxmlformats.org/officeDocument/2006/relationships/image" Target="../media/image1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7" Type="http://schemas.openxmlformats.org/officeDocument/2006/relationships/image" Target="../media/image24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8758" y="2847257"/>
            <a:ext cx="11566358" cy="1242829"/>
          </a:xfrm>
        </p:spPr>
        <p:txBody>
          <a:bodyPr anchor="t">
            <a:noAutofit/>
          </a:bodyPr>
          <a:lstStyle/>
          <a:p>
            <a:r>
              <a:rPr lang="en-US" sz="3000" b="0" dirty="0"/>
              <a:t>Standardizing </a:t>
            </a:r>
            <a:r>
              <a:rPr lang="en-US" sz="3000" b="0"/>
              <a:t>the Kinnear Limit </a:t>
            </a:r>
            <a:r>
              <a:rPr lang="en-US" sz="3000" b="0" dirty="0"/>
              <a:t>of Stokesian Settling (LOSS) parameter using image data analysis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8758" y="4090086"/>
            <a:ext cx="11566358" cy="794584"/>
          </a:xfrm>
        </p:spPr>
        <p:txBody>
          <a:bodyPr>
            <a:normAutofit fontScale="85000" lnSpcReduction="10000"/>
          </a:bodyPr>
          <a:lstStyle/>
          <a:p>
            <a:r>
              <a:rPr lang="en-US" sz="2800" b="1" dirty="0"/>
              <a:t>Ola Olagunju</a:t>
            </a:r>
            <a:r>
              <a:rPr lang="en-US" sz="2800" dirty="0"/>
              <a:t>, Tim Van </a:t>
            </a:r>
            <a:r>
              <a:rPr lang="en-US" sz="2800" dirty="0" err="1"/>
              <a:t>Winckel</a:t>
            </a:r>
            <a:r>
              <a:rPr lang="en-US" sz="2800" dirty="0"/>
              <a:t>, William Mancell-Egala, </a:t>
            </a:r>
            <a:r>
              <a:rPr lang="en-US" sz="2800" dirty="0" err="1"/>
              <a:t>Nirmaan</a:t>
            </a:r>
            <a:r>
              <a:rPr lang="en-US" sz="2800" dirty="0"/>
              <a:t> </a:t>
            </a:r>
            <a:r>
              <a:rPr lang="en-US" sz="2800" dirty="0" err="1"/>
              <a:t>Shanker</a:t>
            </a:r>
            <a:r>
              <a:rPr lang="en-US" sz="2800" dirty="0"/>
              <a:t>, David Kinnear, Ahmed Al-Omari, Sudhir Murthy, Kimberly Jones and </a:t>
            </a:r>
            <a:r>
              <a:rPr lang="en-US" sz="2800" dirty="0" err="1"/>
              <a:t>Haydée</a:t>
            </a:r>
            <a:r>
              <a:rPr lang="en-US" sz="2800" dirty="0"/>
              <a:t> De Clippeleir</a:t>
            </a:r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54365B6-1D3D-CA42-B1C5-F29E929A5D3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1361" y="5218985"/>
            <a:ext cx="927544" cy="6314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9C06C59-D544-FA4D-8115-39DBDC6E2B30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73730" y="5261191"/>
            <a:ext cx="825187" cy="63058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A368869-C4CF-9C4B-B519-E7594B6A3B9E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16347" y="5218985"/>
            <a:ext cx="1083292" cy="71499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5C466F-16A6-304A-A5EE-809D3EF3EF61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5367" y="5349033"/>
            <a:ext cx="1600722" cy="37136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8C453AE-EC1C-4746-9444-3A8F374A7E22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9574793" y="5026617"/>
            <a:ext cx="2123804" cy="82926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BBC832B-3E1A-44B7-93FC-2BC1F90797BA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1817" y="5261191"/>
            <a:ext cx="2183183" cy="530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17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4EDD7DC9-0618-4C19-97BB-9860A46B15D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33849" y="1574772"/>
            <a:ext cx="9429610" cy="41685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6547569-5F69-4A0B-9147-6113C2155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</a:t>
            </a:r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D495DC6A-A061-466A-90D7-7399AE3F2B05}"/>
              </a:ext>
            </a:extLst>
          </p:cNvPr>
          <p:cNvSpPr/>
          <p:nvPr/>
        </p:nvSpPr>
        <p:spPr>
          <a:xfrm rot="5400000">
            <a:off x="4242808" y="5046958"/>
            <a:ext cx="257454" cy="1509203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A34ACED8-ABF7-482F-A499-E82DAD5A21D9}"/>
              </a:ext>
            </a:extLst>
          </p:cNvPr>
          <p:cNvSpPr/>
          <p:nvPr/>
        </p:nvSpPr>
        <p:spPr>
          <a:xfrm rot="5400000">
            <a:off x="7352955" y="5046958"/>
            <a:ext cx="257454" cy="1509203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AB0F96F-3292-4E2D-87D1-6D180F2559EE}"/>
              </a:ext>
            </a:extLst>
          </p:cNvPr>
          <p:cNvCxnSpPr/>
          <p:nvPr/>
        </p:nvCxnSpPr>
        <p:spPr>
          <a:xfrm>
            <a:off x="9849059" y="5672832"/>
            <a:ext cx="0" cy="332913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895106A-665C-4F69-81B0-BD13629306C6}"/>
              </a:ext>
            </a:extLst>
          </p:cNvPr>
          <p:cNvSpPr txBox="1"/>
          <p:nvPr/>
        </p:nvSpPr>
        <p:spPr>
          <a:xfrm>
            <a:off x="3084274" y="5916972"/>
            <a:ext cx="26277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Secondary EAST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2DB2AF-770C-4623-B0A6-FA222E063447}"/>
              </a:ext>
            </a:extLst>
          </p:cNvPr>
          <p:cNvSpPr txBox="1"/>
          <p:nvPr/>
        </p:nvSpPr>
        <p:spPr>
          <a:xfrm>
            <a:off x="6245487" y="5930287"/>
            <a:ext cx="26277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Secondary WEST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2372E9F-863D-47FC-9F9F-18D6FB650545}"/>
              </a:ext>
            </a:extLst>
          </p:cNvPr>
          <p:cNvSpPr txBox="1"/>
          <p:nvPr/>
        </p:nvSpPr>
        <p:spPr>
          <a:xfrm>
            <a:off x="9280887" y="5930287"/>
            <a:ext cx="11363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BNR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F56FD16-58A5-47CD-9B44-6D220F208891}"/>
              </a:ext>
            </a:extLst>
          </p:cNvPr>
          <p:cNvSpPr txBox="1"/>
          <p:nvPr/>
        </p:nvSpPr>
        <p:spPr>
          <a:xfrm>
            <a:off x="1452080" y="5343236"/>
            <a:ext cx="12920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Samples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B56DBA0-36F9-4D61-8E28-9AEA2953FFF3}"/>
              </a:ext>
            </a:extLst>
          </p:cNvPr>
          <p:cNvCxnSpPr>
            <a:cxnSpLocks/>
          </p:cNvCxnSpPr>
          <p:nvPr/>
        </p:nvCxnSpPr>
        <p:spPr>
          <a:xfrm>
            <a:off x="2676630" y="5543291"/>
            <a:ext cx="478666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6166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E0047F-4E99-4BE7-BC0A-7C454A325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79F55A-FC72-4F2A-909C-B3200832770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81030" y="1690688"/>
            <a:ext cx="4910693" cy="460253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trike="sngStrike" dirty="0"/>
              <a:t>Video</a:t>
            </a:r>
            <a:r>
              <a:rPr lang="en-US" dirty="0"/>
              <a:t> Image analysis on settling sludge</a:t>
            </a:r>
          </a:p>
          <a:p>
            <a:pPr marL="0" indent="0">
              <a:buNone/>
            </a:pPr>
            <a:endParaRPr lang="en-US" sz="800" dirty="0"/>
          </a:p>
          <a:p>
            <a:pPr marL="0" indent="0">
              <a:buNone/>
            </a:pPr>
            <a:r>
              <a:rPr lang="en-US" dirty="0"/>
              <a:t>Hindered to flocculent MLSS</a:t>
            </a:r>
          </a:p>
          <a:p>
            <a:pPr marL="0" indent="0">
              <a:buNone/>
            </a:pPr>
            <a:endParaRPr lang="en-US" sz="800" dirty="0"/>
          </a:p>
          <a:p>
            <a:pPr marL="0" indent="0">
              <a:buNone/>
            </a:pPr>
            <a:r>
              <a:rPr lang="en-US" dirty="0"/>
              <a:t>Well mixed mixture</a:t>
            </a:r>
          </a:p>
          <a:p>
            <a:pPr lvl="1"/>
            <a:r>
              <a:rPr lang="en-US" dirty="0"/>
              <a:t>100 rpm for 10 mins</a:t>
            </a:r>
          </a:p>
          <a:p>
            <a:pPr lvl="1"/>
            <a:r>
              <a:rPr lang="en-US" dirty="0"/>
              <a:t>Pictures taken every 10 secs after mixing is stopped</a:t>
            </a:r>
          </a:p>
          <a:p>
            <a:pPr marL="457200" lvl="1" indent="0">
              <a:buNone/>
            </a:pPr>
            <a:endParaRPr lang="en-US" sz="800" dirty="0"/>
          </a:p>
          <a:p>
            <a:pPr marL="0" indent="0">
              <a:buNone/>
            </a:pPr>
            <a:r>
              <a:rPr lang="en-US" dirty="0"/>
              <a:t>Changing light conditions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Adjusting camera brightness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3F6DCCE-5B57-4A27-ACFE-07D64D90C13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69024" y="1825625"/>
            <a:ext cx="5786384" cy="4198657"/>
          </a:xfr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47325F0-22F3-412A-99C0-505DF15A2DF3}"/>
              </a:ext>
            </a:extLst>
          </p:cNvPr>
          <p:cNvSpPr txBox="1">
            <a:spLocks/>
          </p:cNvSpPr>
          <p:nvPr/>
        </p:nvSpPr>
        <p:spPr>
          <a:xfrm>
            <a:off x="781030" y="1690687"/>
            <a:ext cx="4686954" cy="5769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Video analysis</a:t>
            </a:r>
            <a:endParaRPr lang="en-US" strike="sngStrike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A59375-69AD-4CAB-A97F-E4BB77001BC9}"/>
              </a:ext>
            </a:extLst>
          </p:cNvPr>
          <p:cNvSpPr txBox="1"/>
          <p:nvPr/>
        </p:nvSpPr>
        <p:spPr>
          <a:xfrm>
            <a:off x="10692790" y="3005896"/>
            <a:ext cx="14721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HD camera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A006E8-AE5B-446D-B358-B23EB855A1E4}"/>
              </a:ext>
            </a:extLst>
          </p:cNvPr>
          <p:cNvSpPr txBox="1"/>
          <p:nvPr/>
        </p:nvSpPr>
        <p:spPr>
          <a:xfrm>
            <a:off x="10692790" y="4570709"/>
            <a:ext cx="14721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Tripod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0801E5B-5D94-43ED-8486-5283ADB79DFE}"/>
              </a:ext>
            </a:extLst>
          </p:cNvPr>
          <p:cNvSpPr txBox="1"/>
          <p:nvPr/>
        </p:nvSpPr>
        <p:spPr>
          <a:xfrm>
            <a:off x="7400228" y="1459854"/>
            <a:ext cx="8880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Jar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04705E8-93C9-4887-AC11-F7D030135D9C}"/>
              </a:ext>
            </a:extLst>
          </p:cNvPr>
          <p:cNvSpPr txBox="1"/>
          <p:nvPr/>
        </p:nvSpPr>
        <p:spPr>
          <a:xfrm>
            <a:off x="5707799" y="3043256"/>
            <a:ext cx="13638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LED light pad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2649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  <p:bldP spid="1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D69B6-A911-4173-9527-09E7664A6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29471-9984-47F0-BC9F-11A317C2B07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53035" y="1825625"/>
            <a:ext cx="7144871" cy="44855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000" dirty="0"/>
              <a:t>Converted pictures to 16-bit grayscale (black to white, 0-255)</a:t>
            </a:r>
          </a:p>
          <a:p>
            <a:pPr marL="0" indent="0">
              <a:buNone/>
            </a:pPr>
            <a:endParaRPr lang="en-US" sz="800" dirty="0"/>
          </a:p>
          <a:p>
            <a:pPr marL="0" indent="0">
              <a:buNone/>
            </a:pPr>
            <a:r>
              <a:rPr lang="en-US" sz="3000" dirty="0"/>
              <a:t>Sorted pictures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600" dirty="0"/>
              <a:t>High to low concentration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600" dirty="0"/>
              <a:t>At the same settling time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600" dirty="0"/>
              <a:t>At the same Light Intensity/brightness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sz="800" dirty="0"/>
          </a:p>
          <a:p>
            <a:pPr marL="0" indent="0">
              <a:buNone/>
            </a:pPr>
            <a:r>
              <a:rPr lang="en-US" sz="3000" dirty="0"/>
              <a:t>Significant change in grayscale intensity profile between pictures as concentration decreased indicated LOSS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78A9C05-4FB7-41B1-9213-74E2842DD296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8408653" y="1592484"/>
            <a:ext cx="1565005" cy="1043337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DCFAF87-4CDA-4BB5-B88F-CF5FE9308F71}"/>
              </a:ext>
            </a:extLst>
          </p:cNvPr>
          <p:cNvCxnSpPr/>
          <p:nvPr/>
        </p:nvCxnSpPr>
        <p:spPr>
          <a:xfrm>
            <a:off x="9818703" y="2114152"/>
            <a:ext cx="559293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6DBF8D78-E9F5-4A75-8D53-FBCE7ECD947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83875" y="1331650"/>
            <a:ext cx="1043335" cy="1565002"/>
          </a:xfrm>
          <a:prstGeom prst="rect">
            <a:avLst/>
          </a:prstGeom>
        </p:spPr>
      </p:pic>
      <p:sp>
        <p:nvSpPr>
          <p:cNvPr id="36" name="Flowchart: Connector 35">
            <a:extLst>
              <a:ext uri="{FF2B5EF4-FFF2-40B4-BE49-F238E27FC236}">
                <a16:creationId xmlns:a16="http://schemas.microsoft.com/office/drawing/2014/main" id="{77FC2CF9-2F18-4D1F-8B4A-F08E1CC74E8D}"/>
              </a:ext>
            </a:extLst>
          </p:cNvPr>
          <p:cNvSpPr/>
          <p:nvPr/>
        </p:nvSpPr>
        <p:spPr>
          <a:xfrm flipV="1">
            <a:off x="9243029" y="4138135"/>
            <a:ext cx="45719" cy="45719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lowchart: Connector 36">
            <a:extLst>
              <a:ext uri="{FF2B5EF4-FFF2-40B4-BE49-F238E27FC236}">
                <a16:creationId xmlns:a16="http://schemas.microsoft.com/office/drawing/2014/main" id="{A6F3B5EF-CE9A-4764-BD68-B75143F52357}"/>
              </a:ext>
            </a:extLst>
          </p:cNvPr>
          <p:cNvSpPr/>
          <p:nvPr/>
        </p:nvSpPr>
        <p:spPr>
          <a:xfrm flipV="1">
            <a:off x="9358882" y="4138133"/>
            <a:ext cx="45719" cy="45719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lowchart: Connector 37">
            <a:extLst>
              <a:ext uri="{FF2B5EF4-FFF2-40B4-BE49-F238E27FC236}">
                <a16:creationId xmlns:a16="http://schemas.microsoft.com/office/drawing/2014/main" id="{91C57AA1-AFF2-4ABC-9B6A-C27995F0BCD2}"/>
              </a:ext>
            </a:extLst>
          </p:cNvPr>
          <p:cNvSpPr/>
          <p:nvPr/>
        </p:nvSpPr>
        <p:spPr>
          <a:xfrm flipV="1">
            <a:off x="9476229" y="4138134"/>
            <a:ext cx="45719" cy="45719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lowchart: Connector 38">
            <a:extLst>
              <a:ext uri="{FF2B5EF4-FFF2-40B4-BE49-F238E27FC236}">
                <a16:creationId xmlns:a16="http://schemas.microsoft.com/office/drawing/2014/main" id="{E5297144-484E-45F9-B065-82D1F76014D7}"/>
              </a:ext>
            </a:extLst>
          </p:cNvPr>
          <p:cNvSpPr/>
          <p:nvPr/>
        </p:nvSpPr>
        <p:spPr>
          <a:xfrm flipV="1">
            <a:off x="10673234" y="4138137"/>
            <a:ext cx="45719" cy="45719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lowchart: Connector 39">
            <a:extLst>
              <a:ext uri="{FF2B5EF4-FFF2-40B4-BE49-F238E27FC236}">
                <a16:creationId xmlns:a16="http://schemas.microsoft.com/office/drawing/2014/main" id="{040E24D0-93AF-4773-8AE5-B5026CEB18DB}"/>
              </a:ext>
            </a:extLst>
          </p:cNvPr>
          <p:cNvSpPr/>
          <p:nvPr/>
        </p:nvSpPr>
        <p:spPr>
          <a:xfrm flipV="1">
            <a:off x="10789087" y="4138135"/>
            <a:ext cx="45719" cy="45719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lowchart: Connector 40">
            <a:extLst>
              <a:ext uri="{FF2B5EF4-FFF2-40B4-BE49-F238E27FC236}">
                <a16:creationId xmlns:a16="http://schemas.microsoft.com/office/drawing/2014/main" id="{21D3EA2A-A6AF-4616-AE38-252112E15E79}"/>
              </a:ext>
            </a:extLst>
          </p:cNvPr>
          <p:cNvSpPr/>
          <p:nvPr/>
        </p:nvSpPr>
        <p:spPr>
          <a:xfrm flipV="1">
            <a:off x="10906434" y="4138136"/>
            <a:ext cx="45719" cy="45719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CA8FF769-2A83-42A4-853D-63BCA2CB9F8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05544" y="3285883"/>
            <a:ext cx="1043335" cy="1565002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1DABB85B-BA41-4B01-8610-66FA4985A382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77194" y="3285884"/>
            <a:ext cx="1043336" cy="1565005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7A19932D-CE7B-4A9D-91F2-CB344B71FAF3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47552" y="3285884"/>
            <a:ext cx="1043338" cy="1565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33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684C5B0-0761-4004-ABAC-E73B271825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9358" y="3239678"/>
            <a:ext cx="3640479" cy="258356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7EB8210-198A-45D7-BD50-F6CE1CE2C2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C58BE7-090B-4B5E-A9F1-99A2F6CD26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94364" y="1815164"/>
            <a:ext cx="4253753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000" dirty="0"/>
              <a:t>Three methods to find significant change</a:t>
            </a:r>
          </a:p>
          <a:p>
            <a:pPr marL="0" indent="0">
              <a:buNone/>
            </a:pPr>
            <a:endParaRPr lang="en-US" sz="8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3000" b="1" dirty="0"/>
              <a:t>Linear Fit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/>
              <a:t>Slope and R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²</a:t>
            </a:r>
            <a:endParaRPr lang="en-US" b="1" dirty="0"/>
          </a:p>
          <a:p>
            <a:pPr lvl="1">
              <a:buFont typeface="Arial" panose="020B0604020202020204" pitchFamily="34" charset="0"/>
              <a:buChar char="•"/>
            </a:pPr>
            <a:endParaRPr lang="en-US" sz="800" dirty="0"/>
          </a:p>
          <a:p>
            <a:pPr marL="0" indent="0">
              <a:buNone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endParaRPr lang="en-US" dirty="0"/>
          </a:p>
          <a:p>
            <a:pPr marL="457200" lvl="1" indent="0">
              <a:buNone/>
            </a:pPr>
            <a:endParaRPr lang="en-US" sz="800" dirty="0"/>
          </a:p>
          <a:p>
            <a:pPr marL="457200" lvl="1" indent="0">
              <a:buNone/>
            </a:pPr>
            <a:endParaRPr lang="en-US" sz="3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CA8E9346-E666-4E5A-AB13-14D466124B5D}"/>
                  </a:ext>
                </a:extLst>
              </p:cNvPr>
              <p:cNvSpPr/>
              <p:nvPr/>
            </p:nvSpPr>
            <p:spPr>
              <a:xfrm>
                <a:off x="7031811" y="1466205"/>
                <a:ext cx="2263848" cy="45089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ts val="3000"/>
                  </a:lnSpc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400" b="0" i="0" smtClean="0">
                        <a:latin typeface="Arial" panose="020B0604020202020204" pitchFamily="34" charset="0"/>
                        <a:cs typeface="Arial" panose="020B0604020202020204" pitchFamily="34" charset="0"/>
                      </a:rPr>
                      <m:t>Y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US" sz="2400" b="0" i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X</m:t>
                        </m:r>
                      </m:e>
                    </m:d>
                    <m:r>
                      <m:rPr>
                        <m:nor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400" b="0" i="0">
                        <a:latin typeface="Arial" panose="020B0604020202020204" pitchFamily="34" charset="0"/>
                        <a:cs typeface="Arial" panose="020B0604020202020204" pitchFamily="34" charset="0"/>
                      </a:rPr>
                      <m:t>=</m:t>
                    </m:r>
                  </m:oMath>
                </a14:m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400" b="0" i="0">
                        <a:latin typeface="Arial" panose="020B0604020202020204" pitchFamily="34" charset="0"/>
                        <a:cs typeface="Arial" panose="020B0604020202020204" pitchFamily="34" charset="0"/>
                      </a:rPr>
                      <m:t>A</m:t>
                    </m:r>
                    <m:r>
                      <m:rPr>
                        <m:nor/>
                      </m:rPr>
                      <a:rPr lang="en-US" sz="2400" b="0" i="0" smtClean="0">
                        <a:latin typeface="Arial" panose="020B0604020202020204" pitchFamily="34" charset="0"/>
                        <a:cs typeface="Arial" panose="020B0604020202020204" pitchFamily="34" charset="0"/>
                      </a:rPr>
                      <m:t>X</m:t>
                    </m:r>
                    <m:r>
                      <m:rPr>
                        <m:nor/>
                      </m:rPr>
                      <a:rPr lang="en-US" sz="2400" b="0" i="0" smtClean="0">
                        <a:latin typeface="Arial" panose="020B0604020202020204" pitchFamily="34" charset="0"/>
                        <a:cs typeface="Arial" panose="020B0604020202020204" pitchFamily="34" charset="0"/>
                      </a:rPr>
                      <m:t> + </m:t>
                    </m:r>
                    <m:r>
                      <m:rPr>
                        <m:nor/>
                      </m:rPr>
                      <a:rPr lang="en-US" sz="2400" b="0" i="0" smtClean="0">
                        <a:latin typeface="Arial" panose="020B0604020202020204" pitchFamily="34" charset="0"/>
                        <a:cs typeface="Arial" panose="020B0604020202020204" pitchFamily="34" charset="0"/>
                      </a:rPr>
                      <m:t>B</m:t>
                    </m:r>
                  </m:oMath>
                </a14:m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CA8E9346-E666-4E5A-AB13-14D466124B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1811" y="1466205"/>
                <a:ext cx="2263848" cy="450893"/>
              </a:xfrm>
              <a:prstGeom prst="rect">
                <a:avLst/>
              </a:prstGeom>
              <a:blipFill>
                <a:blip r:embed="rId3"/>
                <a:stretch>
                  <a:fillRect l="-1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18773A96-6CBB-4D6A-8645-34B3DAFBF042}"/>
              </a:ext>
            </a:extLst>
          </p:cNvPr>
          <p:cNvCxnSpPr>
            <a:cxnSpLocks/>
          </p:cNvCxnSpPr>
          <p:nvPr/>
        </p:nvCxnSpPr>
        <p:spPr>
          <a:xfrm flipH="1">
            <a:off x="6307668" y="3690587"/>
            <a:ext cx="878542" cy="0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3135F2E0-2157-4B8F-83A3-53D5005F3CB8}"/>
              </a:ext>
            </a:extLst>
          </p:cNvPr>
          <p:cNvSpPr txBox="1"/>
          <p:nvPr/>
        </p:nvSpPr>
        <p:spPr>
          <a:xfrm>
            <a:off x="5188102" y="3293443"/>
            <a:ext cx="17112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B, </a:t>
            </a:r>
          </a:p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Y-Intercept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F0EBDAA-781A-41EC-9043-1DA16AC14BA6}"/>
              </a:ext>
            </a:extLst>
          </p:cNvPr>
          <p:cNvSpPr txBox="1"/>
          <p:nvPr/>
        </p:nvSpPr>
        <p:spPr>
          <a:xfrm>
            <a:off x="6208685" y="2516375"/>
            <a:ext cx="19550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Y, Grayscale Intensity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449C19B-AB20-4493-BB8A-E7F89329C517}"/>
              </a:ext>
            </a:extLst>
          </p:cNvPr>
          <p:cNvSpPr txBox="1"/>
          <p:nvPr/>
        </p:nvSpPr>
        <p:spPr>
          <a:xfrm>
            <a:off x="10478322" y="5300050"/>
            <a:ext cx="12350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X, Jar Height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DBF5B88-E37B-44A9-931E-37B778D136A2}"/>
              </a:ext>
            </a:extLst>
          </p:cNvPr>
          <p:cNvSpPr txBox="1"/>
          <p:nvPr/>
        </p:nvSpPr>
        <p:spPr>
          <a:xfrm>
            <a:off x="5563749" y="749120"/>
            <a:ext cx="519997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u="sng" dirty="0">
                <a:latin typeface="Arial" panose="020B0604020202020204" pitchFamily="34" charset="0"/>
                <a:cs typeface="Arial" panose="020B0604020202020204" pitchFamily="34" charset="0"/>
              </a:rPr>
              <a:t>Simple Linear Regression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E372A14-229B-40F3-9ED9-A0C370B66798}"/>
              </a:ext>
            </a:extLst>
          </p:cNvPr>
          <p:cNvCxnSpPr>
            <a:cxnSpLocks/>
          </p:cNvCxnSpPr>
          <p:nvPr/>
        </p:nvCxnSpPr>
        <p:spPr>
          <a:xfrm>
            <a:off x="7186210" y="3688575"/>
            <a:ext cx="3094132" cy="1523134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1A66E1FE-C2E4-46B8-AE03-D79ED3BDA860}"/>
              </a:ext>
            </a:extLst>
          </p:cNvPr>
          <p:cNvSpPr txBox="1"/>
          <p:nvPr/>
        </p:nvSpPr>
        <p:spPr>
          <a:xfrm>
            <a:off x="7057461" y="5783744"/>
            <a:ext cx="36404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Top 1/3</a:t>
            </a:r>
            <a:r>
              <a:rPr lang="en-US" sz="2400" baseline="30000" dirty="0">
                <a:latin typeface="Arial" panose="020B0604020202020204" pitchFamily="34" charset="0"/>
                <a:cs typeface="Arial" panose="020B0604020202020204" pitchFamily="34" charset="0"/>
              </a:rPr>
              <a:t>rd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of Jar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B846B6F5-2020-459A-B19C-2C75AB66F45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138" b="1"/>
          <a:stretch/>
        </p:blipFill>
        <p:spPr>
          <a:xfrm>
            <a:off x="9851045" y="2174382"/>
            <a:ext cx="1656296" cy="243133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A3ECFD90-4C04-438A-8683-218CEFED875D}"/>
              </a:ext>
            </a:extLst>
          </p:cNvPr>
          <p:cNvSpPr/>
          <p:nvPr/>
        </p:nvSpPr>
        <p:spPr>
          <a:xfrm>
            <a:off x="9851688" y="2189878"/>
            <a:ext cx="1656297" cy="872971"/>
          </a:xfrm>
          <a:prstGeom prst="rect">
            <a:avLst/>
          </a:prstGeom>
          <a:noFill/>
          <a:ln w="85725" cmpd="sng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417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36" grpId="0"/>
      <p:bldP spid="38" grpId="0"/>
      <p:bldP spid="39" grpId="0"/>
      <p:bldP spid="41" grpId="0"/>
      <p:bldP spid="31" grpId="0"/>
      <p:bldP spid="1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EB8210-198A-45D7-BD50-F6CE1CE2C2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C58BE7-090B-4B5E-A9F1-99A2F6CD26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94364" y="1815164"/>
            <a:ext cx="4253753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000" dirty="0"/>
              <a:t>Three methods to find significant change</a:t>
            </a:r>
          </a:p>
          <a:p>
            <a:pPr marL="0" indent="0">
              <a:buNone/>
            </a:pPr>
            <a:endParaRPr lang="en-US" sz="8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3000" dirty="0"/>
              <a:t>Linear Fit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Slope and R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²</a:t>
            </a: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endParaRPr lang="en-US" sz="8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3000" b="1" dirty="0"/>
              <a:t>Sigmoid Fit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B, C and Fit error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endParaRPr lang="en-US" dirty="0"/>
          </a:p>
          <a:p>
            <a:pPr marL="457200" lvl="1" indent="0">
              <a:buNone/>
            </a:pPr>
            <a:endParaRPr lang="en-US" sz="800" dirty="0"/>
          </a:p>
          <a:p>
            <a:pPr marL="457200" lvl="1" indent="0">
              <a:buNone/>
            </a:pPr>
            <a:endParaRPr lang="en-US" sz="3000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DC165EC-F235-4D8B-B60A-4009B0B6F436}"/>
              </a:ext>
            </a:extLst>
          </p:cNvPr>
          <p:cNvCxnSpPr>
            <a:cxnSpLocks/>
          </p:cNvCxnSpPr>
          <p:nvPr/>
        </p:nvCxnSpPr>
        <p:spPr>
          <a:xfrm flipH="1" flipV="1">
            <a:off x="7184168" y="3290876"/>
            <a:ext cx="19972" cy="2363116"/>
          </a:xfrm>
          <a:prstGeom prst="straightConnector1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FA839D9-2785-467E-A9CF-B988BC93EA34}"/>
              </a:ext>
            </a:extLst>
          </p:cNvPr>
          <p:cNvCxnSpPr>
            <a:cxnSpLocks/>
          </p:cNvCxnSpPr>
          <p:nvPr/>
        </p:nvCxnSpPr>
        <p:spPr>
          <a:xfrm flipV="1">
            <a:off x="7186210" y="5653991"/>
            <a:ext cx="3379694" cy="2"/>
          </a:xfrm>
          <a:prstGeom prst="straightConnector1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EA53D130-A250-4210-A7DC-CB5B1E8B18E4}"/>
              </a:ext>
            </a:extLst>
          </p:cNvPr>
          <p:cNvSpPr/>
          <p:nvPr/>
        </p:nvSpPr>
        <p:spPr>
          <a:xfrm>
            <a:off x="7365505" y="3588591"/>
            <a:ext cx="2931480" cy="1930922"/>
          </a:xfrm>
          <a:custGeom>
            <a:avLst/>
            <a:gdLst>
              <a:gd name="connsiteX0" fmla="*/ 0 w 3236259"/>
              <a:gd name="connsiteY0" fmla="*/ 0 h 3231003"/>
              <a:gd name="connsiteX1" fmla="*/ 1138518 w 3236259"/>
              <a:gd name="connsiteY1" fmla="*/ 502024 h 3231003"/>
              <a:gd name="connsiteX2" fmla="*/ 1640541 w 3236259"/>
              <a:gd name="connsiteY2" fmla="*/ 2841812 h 3231003"/>
              <a:gd name="connsiteX3" fmla="*/ 3236259 w 3236259"/>
              <a:gd name="connsiteY3" fmla="*/ 3227294 h 3231003"/>
              <a:gd name="connsiteX4" fmla="*/ 3236259 w 3236259"/>
              <a:gd name="connsiteY4" fmla="*/ 3227294 h 3231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36259" h="3231003">
                <a:moveTo>
                  <a:pt x="0" y="0"/>
                </a:moveTo>
                <a:cubicBezTo>
                  <a:pt x="432547" y="14194"/>
                  <a:pt x="865094" y="28389"/>
                  <a:pt x="1138518" y="502024"/>
                </a:cubicBezTo>
                <a:cubicBezTo>
                  <a:pt x="1411942" y="975659"/>
                  <a:pt x="1290917" y="2387600"/>
                  <a:pt x="1640541" y="2841812"/>
                </a:cubicBezTo>
                <a:cubicBezTo>
                  <a:pt x="1990165" y="3296024"/>
                  <a:pt x="3236259" y="3227294"/>
                  <a:pt x="3236259" y="3227294"/>
                </a:cubicBezTo>
                <a:lnTo>
                  <a:pt x="3236259" y="3227294"/>
                </a:lnTo>
              </a:path>
            </a:pathLst>
          </a:custGeom>
          <a:noFill/>
          <a:ln w="571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CA8E9346-E666-4E5A-AB13-14D466124B5D}"/>
                  </a:ext>
                </a:extLst>
              </p:cNvPr>
              <p:cNvSpPr/>
              <p:nvPr/>
            </p:nvSpPr>
            <p:spPr>
              <a:xfrm>
                <a:off x="6506829" y="1598313"/>
                <a:ext cx="3313811" cy="5574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ts val="3000"/>
                  </a:lnSpc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400" b="0" i="0" smtClean="0">
                        <a:latin typeface="Arial" panose="020B0604020202020204" pitchFamily="34" charset="0"/>
                        <a:cs typeface="Arial" panose="020B0604020202020204" pitchFamily="34" charset="0"/>
                      </a:rPr>
                      <m:t>Y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US" sz="2400" b="0" i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X</m:t>
                        </m:r>
                      </m:e>
                    </m:d>
                    <m:r>
                      <m:rPr>
                        <m:nor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400" b="0" i="0">
                        <a:latin typeface="Arial" panose="020B0604020202020204" pitchFamily="34" charset="0"/>
                        <a:cs typeface="Arial" panose="020B0604020202020204" pitchFamily="34" charset="0"/>
                      </a:rPr>
                      <m:t>=</m:t>
                    </m:r>
                  </m:oMath>
                </a14:m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400" b="0" i="0">
                        <a:latin typeface="Arial" panose="020B0604020202020204" pitchFamily="34" charset="0"/>
                        <a:cs typeface="Arial" panose="020B0604020202020204" pitchFamily="34" charset="0"/>
                      </a:rPr>
                      <m:t>A</m:t>
                    </m:r>
                    <m:r>
                      <m:rPr>
                        <m:nor/>
                      </m:rPr>
                      <a:rPr lang="en-US" sz="2400" b="0" i="0">
                        <a:latin typeface="Arial" panose="020B0604020202020204" pitchFamily="34" charset="0"/>
                        <a:cs typeface="Arial" panose="020B0604020202020204" pitchFamily="34" charset="0"/>
                      </a:rPr>
                      <m:t>+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2400" b="0" i="0" smtClean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K</m:t>
                        </m:r>
                        <m:r>
                          <m:rPr>
                            <m:nor/>
                          </m:rPr>
                          <a:rPr lang="en-US" sz="2400" b="0" i="0" smtClean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 − </m:t>
                        </m:r>
                        <m:r>
                          <m:rPr>
                            <m:nor/>
                          </m:rPr>
                          <a:rPr lang="en-US" sz="2400" b="0" i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A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sz="2400" b="0" i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nor/>
                              </m:rPr>
                              <a:rPr lang="en-US" sz="2400" b="0" i="0">
                                <a:latin typeface="Arial" panose="020B0604020202020204" pitchFamily="34" charset="0"/>
                                <a:cs typeface="Arial" panose="020B0604020202020204" pitchFamily="34" charset="0"/>
                              </a:rPr>
                              <m:t>e</m:t>
                            </m:r>
                          </m:e>
                          <m:sup>
                            <m:r>
                              <m:rPr>
                                <m:nor/>
                              </m:rPr>
                              <a:rPr lang="en-US" sz="2400" b="0" i="0">
                                <a:latin typeface="Arial" panose="020B0604020202020204" pitchFamily="34" charset="0"/>
                                <a:cs typeface="Arial" panose="020B0604020202020204" pitchFamily="34" charset="0"/>
                              </a:rPr>
                              <m:t>B</m:t>
                            </m:r>
                            <m:r>
                              <m:rPr>
                                <m:nor/>
                              </m:rPr>
                              <a:rPr lang="en-US" sz="2400" b="0" i="0">
                                <a:latin typeface="Arial" panose="020B0604020202020204" pitchFamily="34" charset="0"/>
                                <a:cs typeface="Arial" panose="020B0604020202020204" pitchFamily="34" charset="0"/>
                              </a:rPr>
                              <m:t>(</m:t>
                            </m:r>
                            <m:r>
                              <m:rPr>
                                <m:nor/>
                              </m:rPr>
                              <a:rPr lang="en-US" sz="2400" b="0" i="0">
                                <a:latin typeface="Arial" panose="020B0604020202020204" pitchFamily="34" charset="0"/>
                                <a:cs typeface="Arial" panose="020B0604020202020204" pitchFamily="34" charset="0"/>
                              </a:rPr>
                              <m:t>X</m:t>
                            </m:r>
                            <m:r>
                              <m:rPr>
                                <m:nor/>
                              </m:rPr>
                              <a:rPr lang="en-US" sz="2400" b="0" i="0" smtClean="0">
                                <a:latin typeface="Arial" panose="020B0604020202020204" pitchFamily="34" charset="0"/>
                                <a:cs typeface="Arial" panose="020B0604020202020204" pitchFamily="34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sz="2400" b="0" i="0">
                                <a:latin typeface="Arial" panose="020B0604020202020204" pitchFamily="34" charset="0"/>
                                <a:cs typeface="Arial" panose="020B0604020202020204" pitchFamily="34" charset="0"/>
                              </a:rPr>
                              <m:t>−</m:t>
                            </m:r>
                            <m:r>
                              <m:rPr>
                                <m:nor/>
                              </m:rPr>
                              <a:rPr lang="en-US" sz="2400" b="0" i="0" smtClean="0">
                                <a:latin typeface="Arial" panose="020B0604020202020204" pitchFamily="34" charset="0"/>
                                <a:cs typeface="Arial" panose="020B0604020202020204" pitchFamily="34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sz="2400" b="0" i="0">
                                <a:latin typeface="Arial" panose="020B0604020202020204" pitchFamily="34" charset="0"/>
                                <a:cs typeface="Arial" panose="020B0604020202020204" pitchFamily="34" charset="0"/>
                              </a:rPr>
                              <m:t>C</m:t>
                            </m:r>
                            <m:r>
                              <m:rPr>
                                <m:nor/>
                              </m:rPr>
                              <a:rPr lang="en-US" sz="2400" b="0" i="0">
                                <a:latin typeface="Arial" panose="020B0604020202020204" pitchFamily="34" charset="0"/>
                                <a:cs typeface="Arial" panose="020B0604020202020204" pitchFamily="34" charset="0"/>
                              </a:rPr>
                              <m:t>)</m:t>
                            </m:r>
                          </m:sup>
                        </m:sSup>
                      </m:den>
                    </m:f>
                  </m:oMath>
                </a14:m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CA8E9346-E666-4E5A-AB13-14D466124B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6829" y="1598313"/>
                <a:ext cx="3313811" cy="557460"/>
              </a:xfrm>
              <a:prstGeom prst="rect">
                <a:avLst/>
              </a:prstGeom>
              <a:blipFill>
                <a:blip r:embed="rId2"/>
                <a:stretch>
                  <a:fillRect t="-27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AB5BF9A-D1B7-4370-95A9-147AFDA0594A}"/>
              </a:ext>
            </a:extLst>
          </p:cNvPr>
          <p:cNvCxnSpPr>
            <a:cxnSpLocks/>
          </p:cNvCxnSpPr>
          <p:nvPr/>
        </p:nvCxnSpPr>
        <p:spPr>
          <a:xfrm>
            <a:off x="8590184" y="4610955"/>
            <a:ext cx="0" cy="1333413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18773A96-6CBB-4D6A-8645-34B3DAFBF042}"/>
              </a:ext>
            </a:extLst>
          </p:cNvPr>
          <p:cNvCxnSpPr>
            <a:cxnSpLocks/>
          </p:cNvCxnSpPr>
          <p:nvPr/>
        </p:nvCxnSpPr>
        <p:spPr>
          <a:xfrm flipH="1">
            <a:off x="6624917" y="3588591"/>
            <a:ext cx="878542" cy="0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ADB15B4-B34E-496B-BE05-BFA7BA844523}"/>
              </a:ext>
            </a:extLst>
          </p:cNvPr>
          <p:cNvCxnSpPr>
            <a:cxnSpLocks/>
            <a:endCxn id="37" idx="3"/>
          </p:cNvCxnSpPr>
          <p:nvPr/>
        </p:nvCxnSpPr>
        <p:spPr>
          <a:xfrm flipH="1">
            <a:off x="6624917" y="5519513"/>
            <a:ext cx="3438964" cy="0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199DD708-24E6-4C00-8930-2CA967A71F81}"/>
              </a:ext>
            </a:extLst>
          </p:cNvPr>
          <p:cNvSpPr txBox="1"/>
          <p:nvPr/>
        </p:nvSpPr>
        <p:spPr>
          <a:xfrm>
            <a:off x="7365505" y="5900214"/>
            <a:ext cx="28273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C, Inflection point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135F2E0-2157-4B8F-83A3-53D5005F3CB8}"/>
              </a:ext>
            </a:extLst>
          </p:cNvPr>
          <p:cNvSpPr txBox="1"/>
          <p:nvPr/>
        </p:nvSpPr>
        <p:spPr>
          <a:xfrm>
            <a:off x="4931578" y="3178319"/>
            <a:ext cx="16933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K, Upper Asymptote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6AEBB49-2A15-4FC9-8E60-14EF2BB3B7EC}"/>
              </a:ext>
            </a:extLst>
          </p:cNvPr>
          <p:cNvSpPr txBox="1"/>
          <p:nvPr/>
        </p:nvSpPr>
        <p:spPr>
          <a:xfrm>
            <a:off x="4913647" y="5104014"/>
            <a:ext cx="17112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A, Lower Asymptote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F0EBDAA-781A-41EC-9043-1DA16AC14BA6}"/>
              </a:ext>
            </a:extLst>
          </p:cNvPr>
          <p:cNvSpPr txBox="1"/>
          <p:nvPr/>
        </p:nvSpPr>
        <p:spPr>
          <a:xfrm>
            <a:off x="6208685" y="2543960"/>
            <a:ext cx="19550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Y, Grayscale Intensity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449C19B-AB20-4493-BB8A-E7F89329C517}"/>
              </a:ext>
            </a:extLst>
          </p:cNvPr>
          <p:cNvSpPr txBox="1"/>
          <p:nvPr/>
        </p:nvSpPr>
        <p:spPr>
          <a:xfrm>
            <a:off x="10478322" y="5300050"/>
            <a:ext cx="12350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X, Jar Height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DBF5B88-E37B-44A9-931E-37B778D136A2}"/>
              </a:ext>
            </a:extLst>
          </p:cNvPr>
          <p:cNvSpPr txBox="1"/>
          <p:nvPr/>
        </p:nvSpPr>
        <p:spPr>
          <a:xfrm>
            <a:off x="5563749" y="749120"/>
            <a:ext cx="519997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u="sng" dirty="0">
                <a:latin typeface="Arial" panose="020B0604020202020204" pitchFamily="34" charset="0"/>
                <a:cs typeface="Arial" panose="020B0604020202020204" pitchFamily="34" charset="0"/>
              </a:rPr>
              <a:t>Generalized Logistic Function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1B815C9-BF51-4C8E-9294-58434A109C0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37245" y="2643594"/>
            <a:ext cx="3313811" cy="2398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900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5" grpId="0"/>
      <p:bldP spid="35" grpId="0"/>
      <p:bldP spid="36" grpId="0"/>
      <p:bldP spid="37" grpId="0"/>
      <p:bldP spid="38" grpId="0"/>
      <p:bldP spid="39" grpId="0"/>
      <p:bldP spid="4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EB8210-198A-45D7-BD50-F6CE1CE2C2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C58BE7-090B-4B5E-A9F1-99A2F6CD26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94364" y="1815163"/>
            <a:ext cx="4253753" cy="45467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000" dirty="0"/>
              <a:t>Three methods to find significant change</a:t>
            </a:r>
          </a:p>
          <a:p>
            <a:pPr marL="0" indent="0">
              <a:buNone/>
            </a:pPr>
            <a:endParaRPr lang="en-US" sz="8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3000" dirty="0"/>
              <a:t>Linear Fit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Slope and R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²</a:t>
            </a:r>
            <a:endParaRPr lang="en-US" dirty="0"/>
          </a:p>
          <a:p>
            <a:pPr marL="457200" lvl="1" indent="0">
              <a:buNone/>
            </a:pPr>
            <a:endParaRPr lang="en-US" sz="8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3000" dirty="0"/>
              <a:t>Sigmoid Fit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B, C and Fit error</a:t>
            </a:r>
          </a:p>
          <a:p>
            <a:pPr marL="457200" lvl="1" indent="0">
              <a:buNone/>
            </a:pPr>
            <a:endParaRPr lang="en-US" sz="8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3000" b="1" dirty="0"/>
              <a:t>Noise Analysis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/>
              <a:t>Mean std. deviation</a:t>
            </a:r>
          </a:p>
          <a:p>
            <a:pPr marL="457200" lvl="1" indent="0">
              <a:buNone/>
            </a:pPr>
            <a:endParaRPr lang="en-US" sz="800" dirty="0"/>
          </a:p>
          <a:p>
            <a:pPr marL="457200" lvl="1" indent="0">
              <a:buNone/>
            </a:pPr>
            <a:endParaRPr lang="en-US" sz="30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DBF5B88-E37B-44A9-931E-37B778D136A2}"/>
              </a:ext>
            </a:extLst>
          </p:cNvPr>
          <p:cNvSpPr txBox="1"/>
          <p:nvPr/>
        </p:nvSpPr>
        <p:spPr>
          <a:xfrm>
            <a:off x="5563749" y="749120"/>
            <a:ext cx="519997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u="sng" dirty="0">
                <a:latin typeface="Arial" panose="020B0604020202020204" pitchFamily="34" charset="0"/>
                <a:cs typeface="Arial" panose="020B0604020202020204" pitchFamily="34" charset="0"/>
              </a:rPr>
              <a:t>Standard deviation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9872C4-718D-45CC-9000-0B3482DDF12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29368" y="2664816"/>
            <a:ext cx="4518817" cy="335424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1967097-7032-4EBB-A431-B14F9639C6A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8330" y="2646693"/>
            <a:ext cx="2248243" cy="337236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DEC568D-AACB-4303-BC8E-6FDFF29C8A40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8329" y="2664816"/>
            <a:ext cx="2248243" cy="337236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87C13BE5-E2EA-424B-8248-05B4EBB47373}"/>
              </a:ext>
            </a:extLst>
          </p:cNvPr>
          <p:cNvSpPr txBox="1"/>
          <p:nvPr/>
        </p:nvSpPr>
        <p:spPr>
          <a:xfrm>
            <a:off x="6678968" y="4060091"/>
            <a:ext cx="16541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Flocculent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8BBCCB9-F822-4263-A847-6529E73909B4}"/>
              </a:ext>
            </a:extLst>
          </p:cNvPr>
          <p:cNvSpPr txBox="1"/>
          <p:nvPr/>
        </p:nvSpPr>
        <p:spPr>
          <a:xfrm>
            <a:off x="6745972" y="4803020"/>
            <a:ext cx="16541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Hindered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1D25DD9-4186-4619-A8CC-C4C1B1931C6B}"/>
              </a:ext>
            </a:extLst>
          </p:cNvPr>
          <p:cNvCxnSpPr/>
          <p:nvPr/>
        </p:nvCxnSpPr>
        <p:spPr>
          <a:xfrm>
            <a:off x="7989903" y="4260146"/>
            <a:ext cx="172226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62FF5211-42AE-41B6-B2E5-9EBA3123EA98}"/>
              </a:ext>
            </a:extLst>
          </p:cNvPr>
          <p:cNvCxnSpPr>
            <a:cxnSpLocks/>
          </p:cNvCxnSpPr>
          <p:nvPr/>
        </p:nvCxnSpPr>
        <p:spPr>
          <a:xfrm>
            <a:off x="7989903" y="4994541"/>
            <a:ext cx="172226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A3608253-1EED-4815-8340-D0C6043F9E97}"/>
                  </a:ext>
                </a:extLst>
              </p:cNvPr>
              <p:cNvSpPr/>
              <p:nvPr/>
            </p:nvSpPr>
            <p:spPr>
              <a:xfrm>
                <a:off x="6745972" y="1811359"/>
                <a:ext cx="3360320" cy="57849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ts val="3000"/>
                  </a:lnSpc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800" i="0" smtClean="0">
                        <a:latin typeface="Arial" panose="020B0604020202020204" pitchFamily="34" charset="0"/>
                        <a:cs typeface="Arial" panose="020B0604020202020204" pitchFamily="34" charset="0"/>
                      </a:rPr>
                      <m:t>σ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US" sz="2800" b="0" i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X</m:t>
                        </m:r>
                      </m:e>
                    </m:d>
                    <m:r>
                      <m:rPr>
                        <m:nor/>
                      </m:rPr>
                      <a:rPr lang="en-US" sz="2800" b="0" i="0" smtClean="0">
                        <a:latin typeface="Arial" panose="020B0604020202020204" pitchFamily="34" charset="0"/>
                        <a:cs typeface="Arial" panose="020B0604020202020204" pitchFamily="34" charset="0"/>
                      </a:rPr>
                      <m:t> </m:t>
                    </m:r>
                    <m:r>
                      <m:rPr>
                        <m:nor/>
                      </m:rPr>
                      <a:rPr lang="en-US" sz="2800" b="0" i="0">
                        <a:latin typeface="Arial" panose="020B0604020202020204" pitchFamily="34" charset="0"/>
                        <a:cs typeface="Arial" panose="020B0604020202020204" pitchFamily="34" charset="0"/>
                      </a:rPr>
                      <m:t>=</m:t>
                    </m:r>
                  </m:oMath>
                </a14:m>
                <a:r>
                  <a:rPr lang="en-US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nary>
                              <m:naryPr>
                                <m:chr m:val="∑"/>
                                <m:subHide m:val="on"/>
                                <m:supHide m:val="on"/>
                                <m:ctrlPr>
                                  <a:rPr lang="en-US" sz="280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/>
                              <m:sup/>
                              <m:e>
                                <m:sSup>
                                  <m:sSup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2800" i="0">
                                        <a:latin typeface="Arial" panose="020B0604020202020204" pitchFamily="34" charset="0"/>
                                        <a:cs typeface="Arial" panose="020B0604020202020204" pitchFamily="34" charset="0"/>
                                      </a:rPr>
                                      <m:t>(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sz="2800" i="0">
                                        <a:latin typeface="Arial" panose="020B0604020202020204" pitchFamily="34" charset="0"/>
                                        <a:cs typeface="Arial" panose="020B0604020202020204" pitchFamily="34" charset="0"/>
                                      </a:rPr>
                                      <m:t>X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sz="2800" b="0" i="0" smtClean="0">
                                        <a:latin typeface="Arial" panose="020B0604020202020204" pitchFamily="34" charset="0"/>
                                        <a:cs typeface="Arial" panose="020B0604020202020204" pitchFamily="34" charset="0"/>
                                      </a:rPr>
                                      <m:t> 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sz="2800" i="0">
                                        <a:latin typeface="Arial" panose="020B0604020202020204" pitchFamily="34" charset="0"/>
                                        <a:cs typeface="Arial" panose="020B0604020202020204" pitchFamily="34" charset="0"/>
                                      </a:rPr>
                                      <m:t>−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sz="2800" b="0" i="0" smtClean="0">
                                        <a:latin typeface="Arial" panose="020B0604020202020204" pitchFamily="34" charset="0"/>
                                        <a:cs typeface="Arial" panose="020B0604020202020204" pitchFamily="34" charset="0"/>
                                      </a:rPr>
                                      <m:t> 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lang="en-US" sz="2800" i="1">
                                            <a:latin typeface="Cambria Math" panose="02040503050406030204" pitchFamily="18" charset="0"/>
                                            <a:cs typeface="Arial" panose="020B0604020202020204" pitchFamily="34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m:rPr>
                                            <m:nor/>
                                          </m:rPr>
                                          <a:rPr lang="en-US" sz="2800" i="0">
                                            <a:latin typeface="Arial" panose="020B0604020202020204" pitchFamily="34" charset="0"/>
                                            <a:cs typeface="Arial" panose="020B0604020202020204" pitchFamily="34" charset="0"/>
                                          </a:rPr>
                                          <m:t>X</m:t>
                                        </m:r>
                                      </m:e>
                                    </m:acc>
                                    <m:r>
                                      <m:rPr>
                                        <m:nor/>
                                      </m:rPr>
                                      <a:rPr lang="en-US" sz="2800" i="0">
                                        <a:latin typeface="Arial" panose="020B0604020202020204" pitchFamily="34" charset="0"/>
                                        <a:cs typeface="Arial" panose="020B0604020202020204" pitchFamily="34" charset="0"/>
                                      </a:rPr>
                                      <m:t>)</m:t>
                                    </m:r>
                                  </m:e>
                                  <m:sup>
                                    <m:r>
                                      <m:rPr>
                                        <m:nor/>
                                      </m:rPr>
                                      <a:rPr lang="en-US" sz="2800" b="0" i="0" smtClean="0">
                                        <a:latin typeface="Arial" panose="020B0604020202020204" pitchFamily="34" charset="0"/>
                                        <a:cs typeface="Arial" panose="020B0604020202020204" pitchFamily="34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nary>
                          </m:num>
                          <m:den>
                            <m:r>
                              <m:rPr>
                                <m:nor/>
                              </m:rPr>
                              <a:rPr lang="en-US" sz="2800" b="0" i="0" smtClean="0">
                                <a:latin typeface="Arial" panose="020B0604020202020204" pitchFamily="34" charset="0"/>
                                <a:cs typeface="Arial" panose="020B0604020202020204" pitchFamily="34" charset="0"/>
                              </a:rPr>
                              <m:t>n</m:t>
                            </m:r>
                            <m:r>
                              <m:rPr>
                                <m:nor/>
                              </m:rPr>
                              <a:rPr lang="en-US" sz="2800" b="0" i="0" smtClean="0">
                                <a:latin typeface="Arial" panose="020B0604020202020204" pitchFamily="34" charset="0"/>
                                <a:cs typeface="Arial" panose="020B0604020202020204" pitchFamily="34" charset="0"/>
                              </a:rPr>
                              <m:t> − 1</m:t>
                            </m:r>
                          </m:den>
                        </m:f>
                      </m:e>
                    </m:rad>
                  </m:oMath>
                </a14:m>
                <a:endParaRPr 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A3608253-1EED-4815-8340-D0C6043F9E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5972" y="1811359"/>
                <a:ext cx="3360320" cy="578492"/>
              </a:xfrm>
              <a:prstGeom prst="rect">
                <a:avLst/>
              </a:prstGeom>
              <a:blipFill>
                <a:blip r:embed="rId5"/>
                <a:stretch>
                  <a:fillRect t="-4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95613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24" grpId="0"/>
      <p:bldP spid="26" grpId="0"/>
      <p:bldP spid="3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3F207A31-2321-4AE4-A755-886BB4B186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400" y="2578468"/>
            <a:ext cx="5867400" cy="35304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7EB8210-198A-45D7-BD50-F6CE1CE2C2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C58BE7-090B-4B5E-A9F1-99A2F6CD26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94364" y="1815163"/>
            <a:ext cx="4253753" cy="45467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000" dirty="0"/>
              <a:t>Three methods to find significant change</a:t>
            </a:r>
          </a:p>
          <a:p>
            <a:pPr marL="0" indent="0">
              <a:buNone/>
            </a:pPr>
            <a:endParaRPr lang="en-US" sz="8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3000" dirty="0"/>
              <a:t>Linear Fit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Slope and R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²</a:t>
            </a:r>
            <a:endParaRPr lang="en-US" dirty="0"/>
          </a:p>
          <a:p>
            <a:pPr marL="457200" lvl="1" indent="0">
              <a:buNone/>
            </a:pPr>
            <a:endParaRPr lang="en-US" sz="8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3000" dirty="0"/>
              <a:t>Sigmoid Fit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B, C and Fit error</a:t>
            </a:r>
          </a:p>
          <a:p>
            <a:pPr marL="457200" lvl="1" indent="0">
              <a:buNone/>
            </a:pPr>
            <a:endParaRPr lang="en-US" sz="8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3000" b="1" dirty="0"/>
              <a:t>Noise Analysis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/>
              <a:t>Mean std. deviation</a:t>
            </a:r>
          </a:p>
          <a:p>
            <a:pPr marL="457200" lvl="1" indent="0">
              <a:buNone/>
            </a:pPr>
            <a:endParaRPr lang="en-US" sz="800" dirty="0"/>
          </a:p>
          <a:p>
            <a:pPr marL="457200" lvl="1" indent="0">
              <a:buNone/>
            </a:pPr>
            <a:endParaRPr lang="en-US" sz="30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DBF5B88-E37B-44A9-931E-37B778D136A2}"/>
              </a:ext>
            </a:extLst>
          </p:cNvPr>
          <p:cNvSpPr txBox="1"/>
          <p:nvPr/>
        </p:nvSpPr>
        <p:spPr>
          <a:xfrm>
            <a:off x="5563749" y="749120"/>
            <a:ext cx="519997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u="sng" dirty="0">
                <a:latin typeface="Arial" panose="020B0604020202020204" pitchFamily="34" charset="0"/>
                <a:cs typeface="Arial" panose="020B0604020202020204" pitchFamily="34" charset="0"/>
              </a:rPr>
              <a:t>Standard deviation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B29C14-57C8-427F-9783-4440799E2B3F}"/>
              </a:ext>
            </a:extLst>
          </p:cNvPr>
          <p:cNvSpPr txBox="1"/>
          <p:nvPr/>
        </p:nvSpPr>
        <p:spPr>
          <a:xfrm rot="16200000">
            <a:off x="3790966" y="4179496"/>
            <a:ext cx="32684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Y, Grayscale Intensity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F1E0902-7833-4627-AFB7-1ABF1C6E32B6}"/>
              </a:ext>
            </a:extLst>
          </p:cNvPr>
          <p:cNvSpPr txBox="1"/>
          <p:nvPr/>
        </p:nvSpPr>
        <p:spPr>
          <a:xfrm>
            <a:off x="6445332" y="5937270"/>
            <a:ext cx="38389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X, Pixel index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470B149-F3BD-4E72-AA13-B7D5954F5320}"/>
              </a:ext>
            </a:extLst>
          </p:cNvPr>
          <p:cNvCxnSpPr/>
          <p:nvPr/>
        </p:nvCxnSpPr>
        <p:spPr>
          <a:xfrm>
            <a:off x="7341833" y="2578468"/>
            <a:ext cx="0" cy="3358802"/>
          </a:xfrm>
          <a:prstGeom prst="line">
            <a:avLst/>
          </a:prstGeom>
          <a:ln w="381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5B189F8-EF88-4FC8-8AD9-21DEAFCD2465}"/>
              </a:ext>
            </a:extLst>
          </p:cNvPr>
          <p:cNvCxnSpPr/>
          <p:nvPr/>
        </p:nvCxnSpPr>
        <p:spPr>
          <a:xfrm>
            <a:off x="8755407" y="2578468"/>
            <a:ext cx="0" cy="3358802"/>
          </a:xfrm>
          <a:prstGeom prst="line">
            <a:avLst/>
          </a:prstGeom>
          <a:ln w="381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3FF76FA-3D20-4E8A-A32C-2F75D116BC73}"/>
              </a:ext>
            </a:extLst>
          </p:cNvPr>
          <p:cNvCxnSpPr/>
          <p:nvPr/>
        </p:nvCxnSpPr>
        <p:spPr>
          <a:xfrm>
            <a:off x="6587735" y="3534070"/>
            <a:ext cx="0" cy="59071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8014FAF-0DBB-4A15-952F-F1C002C6A87B}"/>
              </a:ext>
            </a:extLst>
          </p:cNvPr>
          <p:cNvCxnSpPr/>
          <p:nvPr/>
        </p:nvCxnSpPr>
        <p:spPr>
          <a:xfrm>
            <a:off x="8060394" y="4386887"/>
            <a:ext cx="0" cy="59071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7521A04-2F1A-4336-822B-C3C5E5940C07}"/>
              </a:ext>
            </a:extLst>
          </p:cNvPr>
          <p:cNvCxnSpPr>
            <a:cxnSpLocks/>
          </p:cNvCxnSpPr>
          <p:nvPr/>
        </p:nvCxnSpPr>
        <p:spPr>
          <a:xfrm>
            <a:off x="9345412" y="5113302"/>
            <a:ext cx="0" cy="30444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D87C656B-1163-4692-929F-9928DB432E50}"/>
              </a:ext>
            </a:extLst>
          </p:cNvPr>
          <p:cNvSpPr txBox="1"/>
          <p:nvPr/>
        </p:nvSpPr>
        <p:spPr>
          <a:xfrm>
            <a:off x="6079288" y="4069761"/>
            <a:ext cx="12452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n = 100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A20A739-1689-4A43-9E5F-9771C92A075D}"/>
              </a:ext>
            </a:extLst>
          </p:cNvPr>
          <p:cNvSpPr txBox="1"/>
          <p:nvPr/>
        </p:nvSpPr>
        <p:spPr>
          <a:xfrm>
            <a:off x="7393636" y="4921691"/>
            <a:ext cx="12694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n = 100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4968DFB-E301-4956-9CE9-A59A18BE1CBA}"/>
              </a:ext>
            </a:extLst>
          </p:cNvPr>
          <p:cNvSpPr txBox="1"/>
          <p:nvPr/>
        </p:nvSpPr>
        <p:spPr>
          <a:xfrm>
            <a:off x="8836821" y="5361977"/>
            <a:ext cx="13996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n = 100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D563838-45A4-4A82-8986-41A3264A3FF0}"/>
              </a:ext>
            </a:extLst>
          </p:cNvPr>
          <p:cNvCxnSpPr/>
          <p:nvPr/>
        </p:nvCxnSpPr>
        <p:spPr>
          <a:xfrm>
            <a:off x="10106292" y="2578468"/>
            <a:ext cx="0" cy="3358802"/>
          </a:xfrm>
          <a:prstGeom prst="line">
            <a:avLst/>
          </a:prstGeom>
          <a:ln w="381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D2BE8B6E-1B2A-439F-B552-CB1BFAD5E170}"/>
              </a:ext>
            </a:extLst>
          </p:cNvPr>
          <p:cNvSpPr txBox="1"/>
          <p:nvPr/>
        </p:nvSpPr>
        <p:spPr>
          <a:xfrm>
            <a:off x="10533469" y="5300422"/>
            <a:ext cx="6841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3FA8D801-F055-48E4-A98F-C50861B4F133}"/>
                  </a:ext>
                </a:extLst>
              </p:cNvPr>
              <p:cNvSpPr/>
              <p:nvPr/>
            </p:nvSpPr>
            <p:spPr>
              <a:xfrm>
                <a:off x="6745972" y="1811359"/>
                <a:ext cx="3360320" cy="57849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ts val="3000"/>
                  </a:lnSpc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800" i="0" smtClean="0">
                        <a:latin typeface="Arial" panose="020B0604020202020204" pitchFamily="34" charset="0"/>
                        <a:cs typeface="Arial" panose="020B0604020202020204" pitchFamily="34" charset="0"/>
                      </a:rPr>
                      <m:t>σ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US" sz="2800" b="0" i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X</m:t>
                        </m:r>
                      </m:e>
                    </m:d>
                    <m:r>
                      <m:rPr>
                        <m:nor/>
                      </m:rPr>
                      <a:rPr lang="en-US" sz="2800" b="0" i="0" smtClean="0">
                        <a:latin typeface="Arial" panose="020B0604020202020204" pitchFamily="34" charset="0"/>
                        <a:cs typeface="Arial" panose="020B0604020202020204" pitchFamily="34" charset="0"/>
                      </a:rPr>
                      <m:t> </m:t>
                    </m:r>
                    <m:r>
                      <m:rPr>
                        <m:nor/>
                      </m:rPr>
                      <a:rPr lang="en-US" sz="2800" b="0" i="0">
                        <a:latin typeface="Arial" panose="020B0604020202020204" pitchFamily="34" charset="0"/>
                        <a:cs typeface="Arial" panose="020B0604020202020204" pitchFamily="34" charset="0"/>
                      </a:rPr>
                      <m:t>=</m:t>
                    </m:r>
                  </m:oMath>
                </a14:m>
                <a:r>
                  <a:rPr lang="en-US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nary>
                              <m:naryPr>
                                <m:chr m:val="∑"/>
                                <m:subHide m:val="on"/>
                                <m:supHide m:val="on"/>
                                <m:ctrlPr>
                                  <a:rPr lang="en-US" sz="280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/>
                              <m:sup/>
                              <m:e>
                                <m:sSup>
                                  <m:sSup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2800" i="0">
                                        <a:latin typeface="Arial" panose="020B0604020202020204" pitchFamily="34" charset="0"/>
                                        <a:cs typeface="Arial" panose="020B0604020202020204" pitchFamily="34" charset="0"/>
                                      </a:rPr>
                                      <m:t>(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sz="2800" i="0">
                                        <a:latin typeface="Arial" panose="020B0604020202020204" pitchFamily="34" charset="0"/>
                                        <a:cs typeface="Arial" panose="020B0604020202020204" pitchFamily="34" charset="0"/>
                                      </a:rPr>
                                      <m:t>X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sz="2800" b="0" i="0" smtClean="0">
                                        <a:latin typeface="Arial" panose="020B0604020202020204" pitchFamily="34" charset="0"/>
                                        <a:cs typeface="Arial" panose="020B0604020202020204" pitchFamily="34" charset="0"/>
                                      </a:rPr>
                                      <m:t> 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sz="2800" i="0">
                                        <a:latin typeface="Arial" panose="020B0604020202020204" pitchFamily="34" charset="0"/>
                                        <a:cs typeface="Arial" panose="020B0604020202020204" pitchFamily="34" charset="0"/>
                                      </a:rPr>
                                      <m:t>−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sz="2800" b="0" i="0" smtClean="0">
                                        <a:latin typeface="Arial" panose="020B0604020202020204" pitchFamily="34" charset="0"/>
                                        <a:cs typeface="Arial" panose="020B0604020202020204" pitchFamily="34" charset="0"/>
                                      </a:rPr>
                                      <m:t> 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lang="en-US" sz="2800" i="1">
                                            <a:latin typeface="Cambria Math" panose="02040503050406030204" pitchFamily="18" charset="0"/>
                                            <a:cs typeface="Arial" panose="020B0604020202020204" pitchFamily="34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m:rPr>
                                            <m:nor/>
                                          </m:rPr>
                                          <a:rPr lang="en-US" sz="2800" i="0">
                                            <a:latin typeface="Arial" panose="020B0604020202020204" pitchFamily="34" charset="0"/>
                                            <a:cs typeface="Arial" panose="020B0604020202020204" pitchFamily="34" charset="0"/>
                                          </a:rPr>
                                          <m:t>X</m:t>
                                        </m:r>
                                      </m:e>
                                    </m:acc>
                                    <m:r>
                                      <m:rPr>
                                        <m:nor/>
                                      </m:rPr>
                                      <a:rPr lang="en-US" sz="2800" i="0">
                                        <a:latin typeface="Arial" panose="020B0604020202020204" pitchFamily="34" charset="0"/>
                                        <a:cs typeface="Arial" panose="020B0604020202020204" pitchFamily="34" charset="0"/>
                                      </a:rPr>
                                      <m:t>)</m:t>
                                    </m:r>
                                  </m:e>
                                  <m:sup>
                                    <m:r>
                                      <m:rPr>
                                        <m:nor/>
                                      </m:rPr>
                                      <a:rPr lang="en-US" sz="2800" b="0" i="0" smtClean="0">
                                        <a:latin typeface="Arial" panose="020B0604020202020204" pitchFamily="34" charset="0"/>
                                        <a:cs typeface="Arial" panose="020B0604020202020204" pitchFamily="34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nary>
                          </m:num>
                          <m:den>
                            <m:r>
                              <m:rPr>
                                <m:nor/>
                              </m:rPr>
                              <a:rPr lang="en-US" sz="2800" b="0" i="0" smtClean="0">
                                <a:latin typeface="Arial" panose="020B0604020202020204" pitchFamily="34" charset="0"/>
                                <a:cs typeface="Arial" panose="020B0604020202020204" pitchFamily="34" charset="0"/>
                              </a:rPr>
                              <m:t>n</m:t>
                            </m:r>
                            <m:r>
                              <m:rPr>
                                <m:nor/>
                              </m:rPr>
                              <a:rPr lang="en-US" sz="2800" b="0" i="0" smtClean="0">
                                <a:latin typeface="Arial" panose="020B0604020202020204" pitchFamily="34" charset="0"/>
                                <a:cs typeface="Arial" panose="020B0604020202020204" pitchFamily="34" charset="0"/>
                              </a:rPr>
                              <m:t> − 1</m:t>
                            </m:r>
                          </m:den>
                        </m:f>
                      </m:e>
                    </m:rad>
                  </m:oMath>
                </a14:m>
                <a:endParaRPr 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3FA8D801-F055-48E4-A98F-C50861B4F1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5972" y="1811359"/>
                <a:ext cx="3360320" cy="578492"/>
              </a:xfrm>
              <a:prstGeom prst="rect">
                <a:avLst/>
              </a:prstGeom>
              <a:blipFill>
                <a:blip r:embed="rId3"/>
                <a:stretch>
                  <a:fillRect t="-4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58158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  <p:bldP spid="32" grpId="0"/>
      <p:bldP spid="3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3F207A31-2321-4AE4-A755-886BB4B186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3235" y="2578468"/>
            <a:ext cx="6000565" cy="35304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7EB8210-198A-45D7-BD50-F6CE1CE2C2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C58BE7-090B-4B5E-A9F1-99A2F6CD26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94364" y="1815163"/>
            <a:ext cx="4253753" cy="45467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000" dirty="0"/>
              <a:t>Three methods to find significant change</a:t>
            </a:r>
          </a:p>
          <a:p>
            <a:pPr marL="0" indent="0">
              <a:buNone/>
            </a:pPr>
            <a:endParaRPr lang="en-US" sz="8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3000" dirty="0"/>
              <a:t>Linear Fit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Slope and R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²</a:t>
            </a:r>
            <a:endParaRPr lang="en-US" dirty="0"/>
          </a:p>
          <a:p>
            <a:pPr marL="457200" lvl="1" indent="0">
              <a:buNone/>
            </a:pPr>
            <a:endParaRPr lang="en-US" sz="8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3000" dirty="0"/>
              <a:t>Sigmoid Fit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B, C and Fit error</a:t>
            </a:r>
          </a:p>
          <a:p>
            <a:pPr marL="457200" lvl="1" indent="0">
              <a:buNone/>
            </a:pPr>
            <a:endParaRPr lang="en-US" sz="8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3000" b="1" dirty="0"/>
              <a:t>Noise Analysis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/>
              <a:t>Mean std. deviation</a:t>
            </a:r>
          </a:p>
          <a:p>
            <a:pPr marL="457200" lvl="1" indent="0">
              <a:buNone/>
            </a:pPr>
            <a:endParaRPr lang="en-US" sz="800" dirty="0"/>
          </a:p>
          <a:p>
            <a:pPr marL="457200" lvl="1" indent="0">
              <a:buNone/>
            </a:pPr>
            <a:endParaRPr lang="en-US" sz="30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DBF5B88-E37B-44A9-931E-37B778D136A2}"/>
              </a:ext>
            </a:extLst>
          </p:cNvPr>
          <p:cNvSpPr txBox="1"/>
          <p:nvPr/>
        </p:nvSpPr>
        <p:spPr>
          <a:xfrm>
            <a:off x="5563749" y="749120"/>
            <a:ext cx="519997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u="sng" dirty="0">
                <a:latin typeface="Arial" panose="020B0604020202020204" pitchFamily="34" charset="0"/>
                <a:cs typeface="Arial" panose="020B0604020202020204" pitchFamily="34" charset="0"/>
              </a:rPr>
              <a:t>Standard deviation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B29C14-57C8-427F-9783-4440799E2B3F}"/>
              </a:ext>
            </a:extLst>
          </p:cNvPr>
          <p:cNvSpPr txBox="1"/>
          <p:nvPr/>
        </p:nvSpPr>
        <p:spPr>
          <a:xfrm rot="16200000">
            <a:off x="3790966" y="4179496"/>
            <a:ext cx="32684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Standard deviation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F1E0902-7833-4627-AFB7-1ABF1C6E32B6}"/>
              </a:ext>
            </a:extLst>
          </p:cNvPr>
          <p:cNvSpPr txBox="1"/>
          <p:nvPr/>
        </p:nvSpPr>
        <p:spPr>
          <a:xfrm>
            <a:off x="6445332" y="5937270"/>
            <a:ext cx="38389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X, Pixel index/100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470B149-F3BD-4E72-AA13-B7D5954F5320}"/>
              </a:ext>
            </a:extLst>
          </p:cNvPr>
          <p:cNvCxnSpPr/>
          <p:nvPr/>
        </p:nvCxnSpPr>
        <p:spPr>
          <a:xfrm>
            <a:off x="7341833" y="2578468"/>
            <a:ext cx="0" cy="3358802"/>
          </a:xfrm>
          <a:prstGeom prst="line">
            <a:avLst/>
          </a:prstGeom>
          <a:ln w="381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5B189F8-EF88-4FC8-8AD9-21DEAFCD2465}"/>
              </a:ext>
            </a:extLst>
          </p:cNvPr>
          <p:cNvCxnSpPr/>
          <p:nvPr/>
        </p:nvCxnSpPr>
        <p:spPr>
          <a:xfrm>
            <a:off x="8755407" y="2578468"/>
            <a:ext cx="0" cy="3358802"/>
          </a:xfrm>
          <a:prstGeom prst="line">
            <a:avLst/>
          </a:prstGeom>
          <a:ln w="381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D563838-45A4-4A82-8986-41A3264A3FF0}"/>
              </a:ext>
            </a:extLst>
          </p:cNvPr>
          <p:cNvCxnSpPr/>
          <p:nvPr/>
        </p:nvCxnSpPr>
        <p:spPr>
          <a:xfrm>
            <a:off x="10106292" y="2578468"/>
            <a:ext cx="0" cy="3358802"/>
          </a:xfrm>
          <a:prstGeom prst="line">
            <a:avLst/>
          </a:prstGeom>
          <a:ln w="381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3FA8D801-F055-48E4-A98F-C50861B4F133}"/>
                  </a:ext>
                </a:extLst>
              </p:cNvPr>
              <p:cNvSpPr/>
              <p:nvPr/>
            </p:nvSpPr>
            <p:spPr>
              <a:xfrm>
                <a:off x="6745972" y="1811359"/>
                <a:ext cx="3360320" cy="57849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ts val="3000"/>
                  </a:lnSpc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800" i="0" smtClean="0">
                        <a:latin typeface="Arial" panose="020B0604020202020204" pitchFamily="34" charset="0"/>
                        <a:cs typeface="Arial" panose="020B0604020202020204" pitchFamily="34" charset="0"/>
                      </a:rPr>
                      <m:t>σ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US" sz="2800" b="0" i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X</m:t>
                        </m:r>
                      </m:e>
                    </m:d>
                    <m:r>
                      <m:rPr>
                        <m:nor/>
                      </m:rPr>
                      <a:rPr lang="en-US" sz="2800" b="0" i="0" smtClean="0">
                        <a:latin typeface="Arial" panose="020B0604020202020204" pitchFamily="34" charset="0"/>
                        <a:cs typeface="Arial" panose="020B0604020202020204" pitchFamily="34" charset="0"/>
                      </a:rPr>
                      <m:t> </m:t>
                    </m:r>
                    <m:r>
                      <m:rPr>
                        <m:nor/>
                      </m:rPr>
                      <a:rPr lang="en-US" sz="2800" b="0" i="0">
                        <a:latin typeface="Arial" panose="020B0604020202020204" pitchFamily="34" charset="0"/>
                        <a:cs typeface="Arial" panose="020B0604020202020204" pitchFamily="34" charset="0"/>
                      </a:rPr>
                      <m:t>=</m:t>
                    </m:r>
                  </m:oMath>
                </a14:m>
                <a:r>
                  <a:rPr lang="en-US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nary>
                              <m:naryPr>
                                <m:chr m:val="∑"/>
                                <m:subHide m:val="on"/>
                                <m:supHide m:val="on"/>
                                <m:ctrlPr>
                                  <a:rPr lang="en-US" sz="280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/>
                              <m:sup/>
                              <m:e>
                                <m:sSup>
                                  <m:sSup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2800" i="0">
                                        <a:latin typeface="Arial" panose="020B0604020202020204" pitchFamily="34" charset="0"/>
                                        <a:cs typeface="Arial" panose="020B0604020202020204" pitchFamily="34" charset="0"/>
                                      </a:rPr>
                                      <m:t>(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sz="2800" i="0">
                                        <a:latin typeface="Arial" panose="020B0604020202020204" pitchFamily="34" charset="0"/>
                                        <a:cs typeface="Arial" panose="020B0604020202020204" pitchFamily="34" charset="0"/>
                                      </a:rPr>
                                      <m:t>X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sz="2800" b="0" i="0" smtClean="0">
                                        <a:latin typeface="Arial" panose="020B0604020202020204" pitchFamily="34" charset="0"/>
                                        <a:cs typeface="Arial" panose="020B0604020202020204" pitchFamily="34" charset="0"/>
                                      </a:rPr>
                                      <m:t> 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sz="2800" i="0">
                                        <a:latin typeface="Arial" panose="020B0604020202020204" pitchFamily="34" charset="0"/>
                                        <a:cs typeface="Arial" panose="020B0604020202020204" pitchFamily="34" charset="0"/>
                                      </a:rPr>
                                      <m:t>−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sz="2800" b="0" i="0" smtClean="0">
                                        <a:latin typeface="Arial" panose="020B0604020202020204" pitchFamily="34" charset="0"/>
                                        <a:cs typeface="Arial" panose="020B0604020202020204" pitchFamily="34" charset="0"/>
                                      </a:rPr>
                                      <m:t> 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lang="en-US" sz="2800" i="1">
                                            <a:latin typeface="Cambria Math" panose="02040503050406030204" pitchFamily="18" charset="0"/>
                                            <a:cs typeface="Arial" panose="020B0604020202020204" pitchFamily="34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m:rPr>
                                            <m:nor/>
                                          </m:rPr>
                                          <a:rPr lang="en-US" sz="2800" i="0">
                                            <a:latin typeface="Arial" panose="020B0604020202020204" pitchFamily="34" charset="0"/>
                                            <a:cs typeface="Arial" panose="020B0604020202020204" pitchFamily="34" charset="0"/>
                                          </a:rPr>
                                          <m:t>X</m:t>
                                        </m:r>
                                      </m:e>
                                    </m:acc>
                                    <m:r>
                                      <m:rPr>
                                        <m:nor/>
                                      </m:rPr>
                                      <a:rPr lang="en-US" sz="2800" i="0">
                                        <a:latin typeface="Arial" panose="020B0604020202020204" pitchFamily="34" charset="0"/>
                                        <a:cs typeface="Arial" panose="020B0604020202020204" pitchFamily="34" charset="0"/>
                                      </a:rPr>
                                      <m:t>)</m:t>
                                    </m:r>
                                  </m:e>
                                  <m:sup>
                                    <m:r>
                                      <m:rPr>
                                        <m:nor/>
                                      </m:rPr>
                                      <a:rPr lang="en-US" sz="2800" b="0" i="0" smtClean="0">
                                        <a:latin typeface="Arial" panose="020B0604020202020204" pitchFamily="34" charset="0"/>
                                        <a:cs typeface="Arial" panose="020B0604020202020204" pitchFamily="34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nary>
                          </m:num>
                          <m:den>
                            <m:r>
                              <m:rPr>
                                <m:nor/>
                              </m:rPr>
                              <a:rPr lang="en-US" sz="2800" b="0" i="0" smtClean="0">
                                <a:latin typeface="Arial" panose="020B0604020202020204" pitchFamily="34" charset="0"/>
                                <a:cs typeface="Arial" panose="020B0604020202020204" pitchFamily="34" charset="0"/>
                              </a:rPr>
                              <m:t>n</m:t>
                            </m:r>
                            <m:r>
                              <m:rPr>
                                <m:nor/>
                              </m:rPr>
                              <a:rPr lang="en-US" sz="2800" b="0" i="0" smtClean="0">
                                <a:latin typeface="Arial" panose="020B0604020202020204" pitchFamily="34" charset="0"/>
                                <a:cs typeface="Arial" panose="020B0604020202020204" pitchFamily="34" charset="0"/>
                              </a:rPr>
                              <m:t> − 1</m:t>
                            </m:r>
                          </m:den>
                        </m:f>
                      </m:e>
                    </m:rad>
                  </m:oMath>
                </a14:m>
                <a:endParaRPr 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3FA8D801-F055-48E4-A98F-C50861B4F1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5972" y="1811359"/>
                <a:ext cx="3360320" cy="578492"/>
              </a:xfrm>
              <a:prstGeom prst="rect">
                <a:avLst/>
              </a:prstGeom>
              <a:blipFill>
                <a:blip r:embed="rId3"/>
                <a:stretch>
                  <a:fillRect t="-4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26148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44">
            <a:extLst>
              <a:ext uri="{FF2B5EF4-FFF2-40B4-BE49-F238E27FC236}">
                <a16:creationId xmlns:a16="http://schemas.microsoft.com/office/drawing/2014/main" id="{EB5E3B87-7ADB-4C7D-BA6B-095C97F4D5C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52790" y="899180"/>
            <a:ext cx="3508693" cy="5157521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F5B97B43-CC6C-472E-8096-4F3D40FD785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72509" y="899180"/>
            <a:ext cx="3446574" cy="5157521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A4CAC24C-8982-4D0E-9144-7D2DF84573A2}"/>
              </a:ext>
            </a:extLst>
          </p:cNvPr>
          <p:cNvSpPr txBox="1"/>
          <p:nvPr/>
        </p:nvSpPr>
        <p:spPr>
          <a:xfrm rot="16200000">
            <a:off x="4858037" y="5048661"/>
            <a:ext cx="9608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Intensity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82611F9-F381-44AD-87E8-D59BF63E2AB6}"/>
              </a:ext>
            </a:extLst>
          </p:cNvPr>
          <p:cNvSpPr txBox="1"/>
          <p:nvPr/>
        </p:nvSpPr>
        <p:spPr>
          <a:xfrm>
            <a:off x="6465650" y="5705511"/>
            <a:ext cx="12311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Pixel index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1951EC9-D947-4565-99D1-31562A9D0663}"/>
              </a:ext>
            </a:extLst>
          </p:cNvPr>
          <p:cNvSpPr txBox="1"/>
          <p:nvPr/>
        </p:nvSpPr>
        <p:spPr>
          <a:xfrm rot="16200000">
            <a:off x="4858037" y="3201511"/>
            <a:ext cx="9608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Intensity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F7BB2A9-1B10-4CAD-9C21-8EDAA0869450}"/>
              </a:ext>
            </a:extLst>
          </p:cNvPr>
          <p:cNvSpPr txBox="1"/>
          <p:nvPr/>
        </p:nvSpPr>
        <p:spPr>
          <a:xfrm>
            <a:off x="6465650" y="3935831"/>
            <a:ext cx="12311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Pixel index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7A979A6-94A1-4D74-A2FA-41717220F33A}"/>
              </a:ext>
            </a:extLst>
          </p:cNvPr>
          <p:cNvSpPr txBox="1"/>
          <p:nvPr/>
        </p:nvSpPr>
        <p:spPr>
          <a:xfrm rot="16200000">
            <a:off x="4868420" y="1433557"/>
            <a:ext cx="9608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Intensity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61B693F-D746-4705-8EAE-148096B06E4B}"/>
              </a:ext>
            </a:extLst>
          </p:cNvPr>
          <p:cNvSpPr txBox="1"/>
          <p:nvPr/>
        </p:nvSpPr>
        <p:spPr>
          <a:xfrm>
            <a:off x="6465650" y="2146220"/>
            <a:ext cx="12311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Pixel index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D15B95C-4021-4C1E-8604-1FB45CA6B7C5}"/>
              </a:ext>
            </a:extLst>
          </p:cNvPr>
          <p:cNvSpPr txBox="1"/>
          <p:nvPr/>
        </p:nvSpPr>
        <p:spPr>
          <a:xfrm>
            <a:off x="1679733" y="1397648"/>
            <a:ext cx="2255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2000" dirty="0">
                <a:latin typeface="Arial" panose="020B0604020202020204" pitchFamily="34" charset="0"/>
                <a:cs typeface="Arial" panose="020B0604020202020204" pitchFamily="34" charset="0"/>
              </a:rPr>
              <a:t>σ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82CFB46-5BE1-49FA-A868-B0321747918B}"/>
              </a:ext>
            </a:extLst>
          </p:cNvPr>
          <p:cNvSpPr txBox="1"/>
          <p:nvPr/>
        </p:nvSpPr>
        <p:spPr>
          <a:xfrm>
            <a:off x="2905512" y="2146220"/>
            <a:ext cx="12686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Pixel index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0F0901D-A560-4411-BC0F-A512B913F538}"/>
              </a:ext>
            </a:extLst>
          </p:cNvPr>
          <p:cNvSpPr txBox="1"/>
          <p:nvPr/>
        </p:nvSpPr>
        <p:spPr>
          <a:xfrm>
            <a:off x="2906911" y="3884354"/>
            <a:ext cx="12686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Pixel index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BAB2576-5A10-49CE-BF52-9C7A49ACE1AE}"/>
              </a:ext>
            </a:extLst>
          </p:cNvPr>
          <p:cNvSpPr txBox="1"/>
          <p:nvPr/>
        </p:nvSpPr>
        <p:spPr>
          <a:xfrm>
            <a:off x="2905513" y="5679027"/>
            <a:ext cx="12686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Pixel index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9642FA0-9537-4708-9773-0EA1E7A09FA4}"/>
              </a:ext>
            </a:extLst>
          </p:cNvPr>
          <p:cNvSpPr txBox="1"/>
          <p:nvPr/>
        </p:nvSpPr>
        <p:spPr>
          <a:xfrm>
            <a:off x="1679733" y="3116175"/>
            <a:ext cx="2255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2000" dirty="0">
                <a:latin typeface="Arial" panose="020B0604020202020204" pitchFamily="34" charset="0"/>
                <a:cs typeface="Arial" panose="020B0604020202020204" pitchFamily="34" charset="0"/>
              </a:rPr>
              <a:t>σ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30F0C93-4585-4BF6-8149-8D481648BD32}"/>
              </a:ext>
            </a:extLst>
          </p:cNvPr>
          <p:cNvSpPr txBox="1"/>
          <p:nvPr/>
        </p:nvSpPr>
        <p:spPr>
          <a:xfrm>
            <a:off x="1679734" y="4909218"/>
            <a:ext cx="2255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2000" dirty="0">
                <a:latin typeface="Arial" panose="020B0604020202020204" pitchFamily="34" charset="0"/>
                <a:cs typeface="Arial" panose="020B0604020202020204" pitchFamily="34" charset="0"/>
              </a:rPr>
              <a:t>σ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03F6C9A9-43F2-43F4-A459-F44B2EC031E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4429" y="899180"/>
            <a:ext cx="911407" cy="5164495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B7283B44-9CCC-46DA-BB13-CA31791590A8}"/>
              </a:ext>
            </a:extLst>
          </p:cNvPr>
          <p:cNvSpPr txBox="1"/>
          <p:nvPr/>
        </p:nvSpPr>
        <p:spPr>
          <a:xfrm>
            <a:off x="5179795" y="189371"/>
            <a:ext cx="343928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>
                <a:latin typeface="Arial" panose="020B0604020202020204" pitchFamily="34" charset="0"/>
                <a:cs typeface="Arial" panose="020B0604020202020204" pitchFamily="34" charset="0"/>
              </a:rPr>
              <a:t>Sigmoid Fit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29D1ED80-4772-40DB-A015-9E7B00939598}"/>
              </a:ext>
            </a:extLst>
          </p:cNvPr>
          <p:cNvSpPr txBox="1"/>
          <p:nvPr/>
        </p:nvSpPr>
        <p:spPr>
          <a:xfrm>
            <a:off x="5242834" y="6017283"/>
            <a:ext cx="2494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Fitted Sigmoid Curve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34123A02-6E86-4A0A-97C5-E720E1922275}"/>
              </a:ext>
            </a:extLst>
          </p:cNvPr>
          <p:cNvCxnSpPr/>
          <p:nvPr/>
        </p:nvCxnSpPr>
        <p:spPr>
          <a:xfrm>
            <a:off x="7737504" y="6211000"/>
            <a:ext cx="554696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916A3C6D-337F-4A16-83CE-0B84318F6CB8}"/>
              </a:ext>
            </a:extLst>
          </p:cNvPr>
          <p:cNvSpPr txBox="1"/>
          <p:nvPr/>
        </p:nvSpPr>
        <p:spPr>
          <a:xfrm>
            <a:off x="1670708" y="187347"/>
            <a:ext cx="349933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>
                <a:latin typeface="Arial" panose="020B0604020202020204" pitchFamily="34" charset="0"/>
                <a:cs typeface="Arial" panose="020B0604020202020204" pitchFamily="34" charset="0"/>
              </a:rPr>
              <a:t>Noise Analysis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309920-F900-4853-82DF-0F4BE254DB80}"/>
              </a:ext>
            </a:extLst>
          </p:cNvPr>
          <p:cNvSpPr txBox="1"/>
          <p:nvPr/>
        </p:nvSpPr>
        <p:spPr>
          <a:xfrm>
            <a:off x="2360719" y="6007480"/>
            <a:ext cx="1148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Mean </a:t>
            </a:r>
            <a:r>
              <a:rPr lang="el-GR" b="1" dirty="0">
                <a:latin typeface="Arial" panose="020B0604020202020204" pitchFamily="34" charset="0"/>
                <a:cs typeface="Arial" panose="020B0604020202020204" pitchFamily="34" charset="0"/>
              </a:rPr>
              <a:t>σ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ABF7804-D99B-49E1-B20D-ACCD57C22BBE}"/>
              </a:ext>
            </a:extLst>
          </p:cNvPr>
          <p:cNvCxnSpPr/>
          <p:nvPr/>
        </p:nvCxnSpPr>
        <p:spPr>
          <a:xfrm>
            <a:off x="3476393" y="6203731"/>
            <a:ext cx="554696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9494EBBB-4C6C-4E5A-B8F5-C42B66598A04}"/>
              </a:ext>
            </a:extLst>
          </p:cNvPr>
          <p:cNvSpPr txBox="1"/>
          <p:nvPr/>
        </p:nvSpPr>
        <p:spPr>
          <a:xfrm rot="16200000">
            <a:off x="-436500" y="1455395"/>
            <a:ext cx="1244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Hindered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9E5F2758-C80D-46DE-AA7A-E729FF806588}"/>
              </a:ext>
            </a:extLst>
          </p:cNvPr>
          <p:cNvSpPr txBox="1"/>
          <p:nvPr/>
        </p:nvSpPr>
        <p:spPr>
          <a:xfrm rot="16200000">
            <a:off x="-502866" y="5164628"/>
            <a:ext cx="13927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Flocculent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45A37CB0-A1E2-42A7-ADF7-07184E230507}"/>
              </a:ext>
            </a:extLst>
          </p:cNvPr>
          <p:cNvSpPr txBox="1"/>
          <p:nvPr/>
        </p:nvSpPr>
        <p:spPr>
          <a:xfrm rot="16200000">
            <a:off x="-681156" y="3304257"/>
            <a:ext cx="1775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Around LOSS</a:t>
            </a: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12B46DF5-BC14-46E0-B8C2-77225D39C10D}"/>
              </a:ext>
            </a:extLst>
          </p:cNvPr>
          <p:cNvCxnSpPr>
            <a:cxnSpLocks/>
          </p:cNvCxnSpPr>
          <p:nvPr/>
        </p:nvCxnSpPr>
        <p:spPr>
          <a:xfrm>
            <a:off x="1255836" y="1640062"/>
            <a:ext cx="412019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9B794E87-028F-4368-BF27-44D0FB8C289E}"/>
              </a:ext>
            </a:extLst>
          </p:cNvPr>
          <p:cNvCxnSpPr>
            <a:cxnSpLocks/>
          </p:cNvCxnSpPr>
          <p:nvPr/>
        </p:nvCxnSpPr>
        <p:spPr>
          <a:xfrm>
            <a:off x="1248894" y="3419295"/>
            <a:ext cx="412019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D76789EA-C58D-46AA-8BF2-8B97A85B1F55}"/>
              </a:ext>
            </a:extLst>
          </p:cNvPr>
          <p:cNvCxnSpPr>
            <a:cxnSpLocks/>
          </p:cNvCxnSpPr>
          <p:nvPr/>
        </p:nvCxnSpPr>
        <p:spPr>
          <a:xfrm>
            <a:off x="1248894" y="5327748"/>
            <a:ext cx="412019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D799B731-BB86-4F4B-9BEB-3B92CD51361E}"/>
              </a:ext>
            </a:extLst>
          </p:cNvPr>
          <p:cNvSpPr/>
          <p:nvPr/>
        </p:nvSpPr>
        <p:spPr>
          <a:xfrm>
            <a:off x="5814874" y="4468909"/>
            <a:ext cx="2579789" cy="2194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08FFB607-B414-43F2-BBBB-97FE2AE2CB25}"/>
              </a:ext>
            </a:extLst>
          </p:cNvPr>
          <p:cNvSpPr/>
          <p:nvPr/>
        </p:nvSpPr>
        <p:spPr>
          <a:xfrm>
            <a:off x="5791318" y="2658604"/>
            <a:ext cx="2579789" cy="2194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7F6CF1FA-9319-4BCE-B583-AF61BE66591B}"/>
              </a:ext>
            </a:extLst>
          </p:cNvPr>
          <p:cNvSpPr/>
          <p:nvPr/>
        </p:nvSpPr>
        <p:spPr>
          <a:xfrm>
            <a:off x="5791317" y="919263"/>
            <a:ext cx="2579789" cy="2194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3A32B21-13A5-4784-9D14-0ADEF47383EC}"/>
              </a:ext>
            </a:extLst>
          </p:cNvPr>
          <p:cNvSpPr txBox="1"/>
          <p:nvPr/>
        </p:nvSpPr>
        <p:spPr>
          <a:xfrm>
            <a:off x="5991890" y="848426"/>
            <a:ext cx="237921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700" b="1" dirty="0">
                <a:latin typeface="Arial" panose="020B0604020202020204" pitchFamily="34" charset="0"/>
                <a:cs typeface="Arial" panose="020B0604020202020204" pitchFamily="34" charset="0"/>
              </a:rPr>
              <a:t>B = 0.0363, C = 548.1, Fit error = 1.919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8C45887-CD7B-4AD9-ABD8-0B7A60B992CE}"/>
              </a:ext>
            </a:extLst>
          </p:cNvPr>
          <p:cNvSpPr txBox="1"/>
          <p:nvPr/>
        </p:nvSpPr>
        <p:spPr>
          <a:xfrm>
            <a:off x="6001733" y="2590104"/>
            <a:ext cx="237921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700" b="1" dirty="0">
                <a:latin typeface="Arial" panose="020B0604020202020204" pitchFamily="34" charset="0"/>
                <a:cs typeface="Arial" panose="020B0604020202020204" pitchFamily="34" charset="0"/>
              </a:rPr>
              <a:t>B = 0.0047, C = 1100, Fit error = 3.281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1A53E5C-0942-43A3-892E-26EF5AEB371D}"/>
              </a:ext>
            </a:extLst>
          </p:cNvPr>
          <p:cNvSpPr txBox="1"/>
          <p:nvPr/>
        </p:nvSpPr>
        <p:spPr>
          <a:xfrm>
            <a:off x="5991890" y="4397995"/>
            <a:ext cx="237921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700" b="1" dirty="0">
                <a:latin typeface="Arial" panose="020B0604020202020204" pitchFamily="34" charset="0"/>
                <a:cs typeface="Arial" panose="020B0604020202020204" pitchFamily="34" charset="0"/>
              </a:rPr>
              <a:t>B = 0.0015, C = 1547, Fit error = 9.752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5D5F0C15-7F8F-40C7-A9C2-3CEC0BEE9F4E}"/>
              </a:ext>
            </a:extLst>
          </p:cNvPr>
          <p:cNvSpPr/>
          <p:nvPr/>
        </p:nvSpPr>
        <p:spPr>
          <a:xfrm>
            <a:off x="2360719" y="4433403"/>
            <a:ext cx="2579789" cy="2194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AD60018F-66BC-48BD-BD1F-269FD31674C6}"/>
              </a:ext>
            </a:extLst>
          </p:cNvPr>
          <p:cNvSpPr txBox="1"/>
          <p:nvPr/>
        </p:nvSpPr>
        <p:spPr>
          <a:xfrm>
            <a:off x="2582141" y="4345972"/>
            <a:ext cx="1915348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700" b="1" dirty="0">
                <a:latin typeface="Arial" panose="020B0604020202020204" pitchFamily="34" charset="0"/>
                <a:cs typeface="Arial" panose="020B0604020202020204" pitchFamily="34" charset="0"/>
              </a:rPr>
              <a:t>Mean </a:t>
            </a:r>
            <a:r>
              <a:rPr lang="el-GR" sz="1700" b="1" dirty="0">
                <a:latin typeface="Arial" panose="020B0604020202020204" pitchFamily="34" charset="0"/>
                <a:cs typeface="Arial" panose="020B0604020202020204" pitchFamily="34" charset="0"/>
              </a:rPr>
              <a:t>σ</a:t>
            </a:r>
            <a:r>
              <a:rPr lang="en-US" sz="1700" b="1" dirty="0">
                <a:latin typeface="Arial" panose="020B0604020202020204" pitchFamily="34" charset="0"/>
                <a:cs typeface="Arial" panose="020B0604020202020204" pitchFamily="34" charset="0"/>
              </a:rPr>
              <a:t> = 0.1576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E0F0F700-2B69-4EAB-8FEA-340603581A69}"/>
              </a:ext>
            </a:extLst>
          </p:cNvPr>
          <p:cNvSpPr/>
          <p:nvPr/>
        </p:nvSpPr>
        <p:spPr>
          <a:xfrm>
            <a:off x="2186498" y="2629757"/>
            <a:ext cx="2579789" cy="2194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C8E3AEAF-6C96-4F72-AA21-135EE32EA9AD}"/>
              </a:ext>
            </a:extLst>
          </p:cNvPr>
          <p:cNvSpPr/>
          <p:nvPr/>
        </p:nvSpPr>
        <p:spPr>
          <a:xfrm>
            <a:off x="2371207" y="922705"/>
            <a:ext cx="2579789" cy="2194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DAEEDE45-C562-4111-9AC9-E41F81132C76}"/>
              </a:ext>
            </a:extLst>
          </p:cNvPr>
          <p:cNvSpPr txBox="1"/>
          <p:nvPr/>
        </p:nvSpPr>
        <p:spPr>
          <a:xfrm>
            <a:off x="2619086" y="2571504"/>
            <a:ext cx="1915348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700" b="1" dirty="0">
                <a:latin typeface="Arial" panose="020B0604020202020204" pitchFamily="34" charset="0"/>
                <a:cs typeface="Arial" panose="020B0604020202020204" pitchFamily="34" charset="0"/>
              </a:rPr>
              <a:t>Mean </a:t>
            </a:r>
            <a:r>
              <a:rPr lang="el-GR" sz="1700" b="1" dirty="0">
                <a:latin typeface="Arial" panose="020B0604020202020204" pitchFamily="34" charset="0"/>
                <a:cs typeface="Arial" panose="020B0604020202020204" pitchFamily="34" charset="0"/>
              </a:rPr>
              <a:t>σ</a:t>
            </a:r>
            <a:r>
              <a:rPr lang="en-US" sz="1700" b="1" dirty="0">
                <a:latin typeface="Arial" panose="020B0604020202020204" pitchFamily="34" charset="0"/>
                <a:cs typeface="Arial" panose="020B0604020202020204" pitchFamily="34" charset="0"/>
              </a:rPr>
              <a:t> = 0.1036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50642C63-A35F-46A5-AE3F-98907CAD5272}"/>
              </a:ext>
            </a:extLst>
          </p:cNvPr>
          <p:cNvSpPr txBox="1"/>
          <p:nvPr/>
        </p:nvSpPr>
        <p:spPr>
          <a:xfrm>
            <a:off x="2621200" y="848426"/>
            <a:ext cx="1915348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700" b="1" dirty="0">
                <a:latin typeface="Arial" panose="020B0604020202020204" pitchFamily="34" charset="0"/>
                <a:cs typeface="Arial" panose="020B0604020202020204" pitchFamily="34" charset="0"/>
              </a:rPr>
              <a:t>Mean </a:t>
            </a:r>
            <a:r>
              <a:rPr lang="el-GR" sz="1700" b="1" dirty="0">
                <a:latin typeface="Arial" panose="020B0604020202020204" pitchFamily="34" charset="0"/>
                <a:cs typeface="Arial" panose="020B0604020202020204" pitchFamily="34" charset="0"/>
              </a:rPr>
              <a:t>σ</a:t>
            </a:r>
            <a:r>
              <a:rPr lang="en-US" sz="1700" b="1" dirty="0">
                <a:latin typeface="Arial" panose="020B0604020202020204" pitchFamily="34" charset="0"/>
                <a:cs typeface="Arial" panose="020B0604020202020204" pitchFamily="34" charset="0"/>
              </a:rPr>
              <a:t> = 0.0733</a:t>
            </a:r>
          </a:p>
        </p:txBody>
      </p:sp>
      <p:pic>
        <p:nvPicPr>
          <p:cNvPr id="78" name="Picture 77">
            <a:extLst>
              <a:ext uri="{FF2B5EF4-FFF2-40B4-BE49-F238E27FC236}">
                <a16:creationId xmlns:a16="http://schemas.microsoft.com/office/drawing/2014/main" id="{C42DC9E5-8F84-4883-968B-DB9AA3BCF5C6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44321" y="899181"/>
            <a:ext cx="3446574" cy="5164494"/>
          </a:xfrm>
          <a:prstGeom prst="rect">
            <a:avLst/>
          </a:prstGeom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FB2239FD-EA9B-4EE6-AEA3-DA4E5ADD613D}"/>
              </a:ext>
            </a:extLst>
          </p:cNvPr>
          <p:cNvSpPr txBox="1"/>
          <p:nvPr/>
        </p:nvSpPr>
        <p:spPr>
          <a:xfrm>
            <a:off x="8658548" y="185335"/>
            <a:ext cx="34323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>
                <a:latin typeface="Arial" panose="020B0604020202020204" pitchFamily="34" charset="0"/>
                <a:cs typeface="Arial" panose="020B0604020202020204" pitchFamily="34" charset="0"/>
              </a:rPr>
              <a:t>Linear Fit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3B8165D-2460-43B3-A151-4E2E64DC0116}"/>
              </a:ext>
            </a:extLst>
          </p:cNvPr>
          <p:cNvSpPr txBox="1"/>
          <p:nvPr/>
        </p:nvSpPr>
        <p:spPr>
          <a:xfrm rot="16200000">
            <a:off x="8255497" y="1470785"/>
            <a:ext cx="11300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Intensity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50497909-F9CE-4FAC-B096-E809AF8639F2}"/>
              </a:ext>
            </a:extLst>
          </p:cNvPr>
          <p:cNvSpPr txBox="1"/>
          <p:nvPr/>
        </p:nvSpPr>
        <p:spPr>
          <a:xfrm>
            <a:off x="9777214" y="2146220"/>
            <a:ext cx="11807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Pixel index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17E86647-B1FE-4DA8-A9FA-A99320B1A23B}"/>
              </a:ext>
            </a:extLst>
          </p:cNvPr>
          <p:cNvSpPr txBox="1"/>
          <p:nvPr/>
        </p:nvSpPr>
        <p:spPr>
          <a:xfrm rot="16200000">
            <a:off x="8235936" y="3201511"/>
            <a:ext cx="11300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Intensity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83583E87-AD89-446A-8F9A-D0DC3B92FF38}"/>
              </a:ext>
            </a:extLst>
          </p:cNvPr>
          <p:cNvSpPr txBox="1"/>
          <p:nvPr/>
        </p:nvSpPr>
        <p:spPr>
          <a:xfrm>
            <a:off x="9797773" y="3935831"/>
            <a:ext cx="11807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Pixel index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3A14ECA5-C716-4676-AC35-1BF80F69CCCE}"/>
              </a:ext>
            </a:extLst>
          </p:cNvPr>
          <p:cNvSpPr txBox="1"/>
          <p:nvPr/>
        </p:nvSpPr>
        <p:spPr>
          <a:xfrm rot="16200000">
            <a:off x="8217868" y="5048662"/>
            <a:ext cx="11300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Intensity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363ED519-BF60-4522-A1F3-18FD71AE4996}"/>
              </a:ext>
            </a:extLst>
          </p:cNvPr>
          <p:cNvSpPr txBox="1"/>
          <p:nvPr/>
        </p:nvSpPr>
        <p:spPr>
          <a:xfrm>
            <a:off x="9792732" y="5718147"/>
            <a:ext cx="11807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Pixel index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7C58FA91-91CD-47C1-91DC-9EA1BA3F8B20}"/>
              </a:ext>
            </a:extLst>
          </p:cNvPr>
          <p:cNvSpPr txBox="1"/>
          <p:nvPr/>
        </p:nvSpPr>
        <p:spPr>
          <a:xfrm>
            <a:off x="8658548" y="6017581"/>
            <a:ext cx="1986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Regression Line</a:t>
            </a:r>
          </a:p>
        </p:txBody>
      </p: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5E64C267-D49C-4639-A534-9FACD8B3845D}"/>
              </a:ext>
            </a:extLst>
          </p:cNvPr>
          <p:cNvCxnSpPr>
            <a:cxnSpLocks/>
          </p:cNvCxnSpPr>
          <p:nvPr/>
        </p:nvCxnSpPr>
        <p:spPr>
          <a:xfrm>
            <a:off x="10644619" y="6226212"/>
            <a:ext cx="425835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Rectangle 87">
            <a:extLst>
              <a:ext uri="{FF2B5EF4-FFF2-40B4-BE49-F238E27FC236}">
                <a16:creationId xmlns:a16="http://schemas.microsoft.com/office/drawing/2014/main" id="{87848141-9143-4305-9E06-7BCDB11CCCD7}"/>
              </a:ext>
            </a:extLst>
          </p:cNvPr>
          <p:cNvSpPr/>
          <p:nvPr/>
        </p:nvSpPr>
        <p:spPr>
          <a:xfrm>
            <a:off x="8733259" y="2716567"/>
            <a:ext cx="2990826" cy="1737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B22E6B5D-473A-4990-9FC8-EF10655FD7B7}"/>
              </a:ext>
            </a:extLst>
          </p:cNvPr>
          <p:cNvSpPr txBox="1"/>
          <p:nvPr/>
        </p:nvSpPr>
        <p:spPr>
          <a:xfrm>
            <a:off x="9064357" y="2632811"/>
            <a:ext cx="3026537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700" b="1" dirty="0">
                <a:latin typeface="Arial" panose="020B0604020202020204" pitchFamily="34" charset="0"/>
                <a:cs typeface="Arial" panose="020B0604020202020204" pitchFamily="34" charset="0"/>
              </a:rPr>
              <a:t>Slope = -0.1322, R² = 0.9081  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1DFC76F2-42F7-41C4-A2E8-B9E94517C0FA}"/>
              </a:ext>
            </a:extLst>
          </p:cNvPr>
          <p:cNvSpPr/>
          <p:nvPr/>
        </p:nvSpPr>
        <p:spPr>
          <a:xfrm>
            <a:off x="8760420" y="970660"/>
            <a:ext cx="3026537" cy="1517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EE85CEB0-0D09-4FB6-BF47-0849B16138B1}"/>
              </a:ext>
            </a:extLst>
          </p:cNvPr>
          <p:cNvSpPr/>
          <p:nvPr/>
        </p:nvSpPr>
        <p:spPr>
          <a:xfrm>
            <a:off x="8812209" y="4532000"/>
            <a:ext cx="2911876" cy="1564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857ABF3F-CCF6-4610-A76B-3AF2D89E9FA4}"/>
              </a:ext>
            </a:extLst>
          </p:cNvPr>
          <p:cNvSpPr txBox="1"/>
          <p:nvPr/>
        </p:nvSpPr>
        <p:spPr>
          <a:xfrm>
            <a:off x="9017210" y="860723"/>
            <a:ext cx="3064198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700" b="1" dirty="0">
                <a:latin typeface="Arial" panose="020B0604020202020204" pitchFamily="34" charset="0"/>
                <a:cs typeface="Arial" panose="020B0604020202020204" pitchFamily="34" charset="0"/>
              </a:rPr>
              <a:t>Slope = -0.1413, R² = 0.6159  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9781BB35-37AF-4A06-9288-9ACDF0994A5B}"/>
              </a:ext>
            </a:extLst>
          </p:cNvPr>
          <p:cNvSpPr txBox="1"/>
          <p:nvPr/>
        </p:nvSpPr>
        <p:spPr>
          <a:xfrm>
            <a:off x="9017210" y="4432793"/>
            <a:ext cx="3023192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700" b="1" dirty="0">
                <a:latin typeface="Arial" panose="020B0604020202020204" pitchFamily="34" charset="0"/>
                <a:cs typeface="Arial" panose="020B0604020202020204" pitchFamily="34" charset="0"/>
              </a:rPr>
              <a:t>Slope = -0.0752, R² = 0.9986  </a:t>
            </a:r>
          </a:p>
        </p:txBody>
      </p:sp>
    </p:spTree>
    <p:extLst>
      <p:ext uri="{BB962C8B-B14F-4D97-AF65-F5344CB8AC3E}">
        <p14:creationId xmlns:p14="http://schemas.microsoft.com/office/powerpoint/2010/main" val="2366669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1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2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5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6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9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0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3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4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7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8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1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2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5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6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9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0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3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4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7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8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1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2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5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6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9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0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3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6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  <p:bldP spid="28" grpId="0"/>
      <p:bldP spid="29" grpId="0"/>
      <p:bldP spid="30" grpId="0"/>
      <p:bldP spid="31" grpId="0"/>
      <p:bldP spid="32" grpId="0"/>
      <p:bldP spid="33" grpId="0"/>
      <p:bldP spid="35" grpId="0"/>
      <p:bldP spid="37" grpId="0"/>
      <p:bldP spid="38" grpId="0"/>
      <p:bldP spid="39" grpId="0"/>
      <p:bldP spid="57" grpId="0"/>
      <p:bldP spid="58" grpId="0"/>
      <p:bldP spid="60" grpId="0"/>
      <p:bldP spid="61" grpId="0"/>
      <p:bldP spid="55" grpId="0" animBg="1"/>
      <p:bldP spid="68" grpId="0" animBg="1"/>
      <p:bldP spid="71" grpId="0" animBg="1"/>
      <p:bldP spid="54" grpId="0"/>
      <p:bldP spid="53" grpId="0"/>
      <p:bldP spid="52" grpId="0"/>
      <p:bldP spid="72" grpId="0" animBg="1"/>
      <p:bldP spid="73" grpId="0"/>
      <p:bldP spid="76" grpId="0" animBg="1"/>
      <p:bldP spid="77" grpId="0" animBg="1"/>
      <p:bldP spid="74" grpId="0"/>
      <p:bldP spid="75" grpId="0"/>
      <p:bldP spid="79" grpId="0"/>
      <p:bldP spid="80" grpId="0"/>
      <p:bldP spid="81" grpId="0"/>
      <p:bldP spid="82" grpId="0"/>
      <p:bldP spid="83" grpId="0"/>
      <p:bldP spid="84" grpId="0"/>
      <p:bldP spid="85" grpId="0"/>
      <p:bldP spid="86" grpId="0"/>
      <p:bldP spid="88" grpId="0" animBg="1"/>
      <p:bldP spid="89" grpId="0"/>
      <p:bldP spid="90" grpId="0" animBg="1"/>
      <p:bldP spid="91" grpId="0" animBg="1"/>
      <p:bldP spid="92" grpId="0"/>
      <p:bldP spid="9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16207BC8-075D-4FC6-8EDF-8B35B54B8E3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685"/>
          <a:stretch/>
        </p:blipFill>
        <p:spPr>
          <a:xfrm>
            <a:off x="1738484" y="-9752"/>
            <a:ext cx="9209109" cy="561956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402ED5E-072D-4CB0-8F3A-D5C9D6295C0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686"/>
          <a:stretch/>
        </p:blipFill>
        <p:spPr>
          <a:xfrm>
            <a:off x="1738484" y="765"/>
            <a:ext cx="9209105" cy="561956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DC2F409-DD63-4E10-ADB6-531D02C32F0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686"/>
          <a:stretch/>
        </p:blipFill>
        <p:spPr>
          <a:xfrm>
            <a:off x="1738484" y="-9752"/>
            <a:ext cx="9209105" cy="561956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61B391E-28CE-465D-B970-6556B4AD3E5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31" r="1"/>
          <a:stretch/>
        </p:blipFill>
        <p:spPr>
          <a:xfrm>
            <a:off x="694001" y="-20045"/>
            <a:ext cx="10167888" cy="5614252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C9486C2-C17A-43E2-A62B-944F827CD965}"/>
              </a:ext>
            </a:extLst>
          </p:cNvPr>
          <p:cNvCxnSpPr>
            <a:cxnSpLocks/>
          </p:cNvCxnSpPr>
          <p:nvPr/>
        </p:nvCxnSpPr>
        <p:spPr>
          <a:xfrm>
            <a:off x="5289626" y="1785637"/>
            <a:ext cx="0" cy="3036163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7ACCD26-5DA2-4259-9C2F-1A616FF7820F}"/>
              </a:ext>
            </a:extLst>
          </p:cNvPr>
          <p:cNvCxnSpPr>
            <a:cxnSpLocks/>
          </p:cNvCxnSpPr>
          <p:nvPr/>
        </p:nvCxnSpPr>
        <p:spPr>
          <a:xfrm>
            <a:off x="5777944" y="1850062"/>
            <a:ext cx="643688" cy="1147556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">
            <a:extLst>
              <a:ext uri="{FF2B5EF4-FFF2-40B4-BE49-F238E27FC236}">
                <a16:creationId xmlns:a16="http://schemas.microsoft.com/office/drawing/2014/main" id="{4087501F-FB37-4B50-8049-9314B8F5D9A4}"/>
              </a:ext>
            </a:extLst>
          </p:cNvPr>
          <p:cNvSpPr txBox="1"/>
          <p:nvPr/>
        </p:nvSpPr>
        <p:spPr>
          <a:xfrm>
            <a:off x="6231769" y="2949640"/>
            <a:ext cx="3636621" cy="795209"/>
          </a:xfrm>
          <a:prstGeom prst="rect">
            <a:avLst/>
          </a:prstGeom>
        </p:spPr>
        <p:txBody>
          <a:bodyPr wrap="squar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Percent change or Threshold</a:t>
            </a:r>
            <a:r>
              <a:rPr lang="en-US" sz="2400" baseline="0" dirty="0">
                <a:latin typeface="Arial" panose="020B0604020202020204" pitchFamily="34" charset="0"/>
                <a:cs typeface="Arial" panose="020B0604020202020204" pitchFamily="34" charset="0"/>
              </a:rPr>
              <a:t> &gt; 50%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2B15EF4-E267-4B03-BED7-AEAC8352B8EC}"/>
              </a:ext>
            </a:extLst>
          </p:cNvPr>
          <p:cNvCxnSpPr>
            <a:cxnSpLocks/>
          </p:cNvCxnSpPr>
          <p:nvPr/>
        </p:nvCxnSpPr>
        <p:spPr>
          <a:xfrm flipV="1">
            <a:off x="5330711" y="4419369"/>
            <a:ext cx="561667" cy="413372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1">
            <a:extLst>
              <a:ext uri="{FF2B5EF4-FFF2-40B4-BE49-F238E27FC236}">
                <a16:creationId xmlns:a16="http://schemas.microsoft.com/office/drawing/2014/main" id="{CDCF4FF1-8E40-4CC9-B9A1-E9E99CF33E7A}"/>
              </a:ext>
            </a:extLst>
          </p:cNvPr>
          <p:cNvSpPr txBox="1"/>
          <p:nvPr/>
        </p:nvSpPr>
        <p:spPr>
          <a:xfrm>
            <a:off x="5812992" y="4036952"/>
            <a:ext cx="3031129" cy="462642"/>
          </a:xfrm>
          <a:prstGeom prst="rect">
            <a:avLst/>
          </a:prstGeom>
        </p:spPr>
        <p:txBody>
          <a:bodyPr wrap="squar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LOSS Concentration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8DB4FCB-7DD9-4E1C-A188-5916B92037B6}"/>
              </a:ext>
            </a:extLst>
          </p:cNvPr>
          <p:cNvCxnSpPr>
            <a:cxnSpLocks/>
          </p:cNvCxnSpPr>
          <p:nvPr/>
        </p:nvCxnSpPr>
        <p:spPr>
          <a:xfrm flipH="1">
            <a:off x="1944219" y="1809649"/>
            <a:ext cx="341324" cy="996970"/>
          </a:xfrm>
          <a:prstGeom prst="straightConnector1">
            <a:avLst/>
          </a:prstGeom>
          <a:ln w="38100">
            <a:prstDash val="sysDot"/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A7ED7B0-8B10-4F22-9DB7-4E8F723DE8FE}"/>
              </a:ext>
            </a:extLst>
          </p:cNvPr>
          <p:cNvCxnSpPr>
            <a:cxnSpLocks/>
          </p:cNvCxnSpPr>
          <p:nvPr/>
        </p:nvCxnSpPr>
        <p:spPr>
          <a:xfrm>
            <a:off x="2296099" y="1830842"/>
            <a:ext cx="1905" cy="1765889"/>
          </a:xfrm>
          <a:prstGeom prst="straightConnector1">
            <a:avLst/>
          </a:prstGeom>
          <a:ln w="38100">
            <a:prstDash val="sysDot"/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0943AFD-D6A2-469A-8660-5DD814493810}"/>
              </a:ext>
            </a:extLst>
          </p:cNvPr>
          <p:cNvCxnSpPr>
            <a:cxnSpLocks/>
          </p:cNvCxnSpPr>
          <p:nvPr/>
        </p:nvCxnSpPr>
        <p:spPr>
          <a:xfrm>
            <a:off x="2296099" y="1809649"/>
            <a:ext cx="410120" cy="2337498"/>
          </a:xfrm>
          <a:prstGeom prst="straightConnector1">
            <a:avLst/>
          </a:prstGeom>
          <a:ln w="38100">
            <a:prstDash val="sysDot"/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2CF5E98-9F21-4346-8346-A741A8D26ED9}"/>
              </a:ext>
            </a:extLst>
          </p:cNvPr>
          <p:cNvCxnSpPr>
            <a:cxnSpLocks/>
          </p:cNvCxnSpPr>
          <p:nvPr/>
        </p:nvCxnSpPr>
        <p:spPr>
          <a:xfrm>
            <a:off x="2406862" y="358833"/>
            <a:ext cx="591153" cy="0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TextBox 1">
            <a:extLst>
              <a:ext uri="{FF2B5EF4-FFF2-40B4-BE49-F238E27FC236}">
                <a16:creationId xmlns:a16="http://schemas.microsoft.com/office/drawing/2014/main" id="{56304B05-7E4E-4569-96E5-5EC2917E88B8}"/>
              </a:ext>
            </a:extLst>
          </p:cNvPr>
          <p:cNvSpPr txBox="1"/>
          <p:nvPr/>
        </p:nvSpPr>
        <p:spPr>
          <a:xfrm>
            <a:off x="2974846" y="102707"/>
            <a:ext cx="2656909" cy="785332"/>
          </a:xfrm>
          <a:prstGeom prst="rect">
            <a:avLst/>
          </a:prstGeom>
        </p:spPr>
        <p:txBody>
          <a:bodyPr wrap="squar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slope</a:t>
            </a:r>
            <a:r>
              <a:rPr lang="en-US" sz="2400" baseline="0" dirty="0">
                <a:latin typeface="Arial" panose="020B0604020202020204" pitchFamily="34" charset="0"/>
                <a:cs typeface="Arial" panose="020B0604020202020204" pitchFamily="34" charset="0"/>
              </a:rPr>
              <a:t> for every three points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3912C053-C47E-4385-BB19-615FFC7D2320}"/>
              </a:ext>
            </a:extLst>
          </p:cNvPr>
          <p:cNvCxnSpPr/>
          <p:nvPr/>
        </p:nvCxnSpPr>
        <p:spPr>
          <a:xfrm flipV="1">
            <a:off x="2284397" y="442885"/>
            <a:ext cx="13607" cy="1401536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TextBox 1">
            <a:extLst>
              <a:ext uri="{FF2B5EF4-FFF2-40B4-BE49-F238E27FC236}">
                <a16:creationId xmlns:a16="http://schemas.microsoft.com/office/drawing/2014/main" id="{86A623C9-7A9D-45D4-BF01-64E258527DBC}"/>
              </a:ext>
            </a:extLst>
          </p:cNvPr>
          <p:cNvSpPr txBox="1"/>
          <p:nvPr/>
        </p:nvSpPr>
        <p:spPr>
          <a:xfrm>
            <a:off x="3687257" y="5507304"/>
            <a:ext cx="4181375" cy="405128"/>
          </a:xfrm>
          <a:prstGeom prst="rect">
            <a:avLst/>
          </a:prstGeom>
        </p:spPr>
        <p:txBody>
          <a:bodyPr wrap="squar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MLSS concentration (mg/L)</a:t>
            </a:r>
          </a:p>
        </p:txBody>
      </p:sp>
      <p:sp>
        <p:nvSpPr>
          <p:cNvPr id="42" name="TextBox 1">
            <a:extLst>
              <a:ext uri="{FF2B5EF4-FFF2-40B4-BE49-F238E27FC236}">
                <a16:creationId xmlns:a16="http://schemas.microsoft.com/office/drawing/2014/main" id="{786F03BF-D5AB-4F6E-A892-06C354F92AA7}"/>
              </a:ext>
            </a:extLst>
          </p:cNvPr>
          <p:cNvSpPr txBox="1"/>
          <p:nvPr/>
        </p:nvSpPr>
        <p:spPr>
          <a:xfrm>
            <a:off x="4031565" y="5937858"/>
            <a:ext cx="2938456" cy="405128"/>
          </a:xfrm>
          <a:prstGeom prst="rect">
            <a:avLst/>
          </a:prstGeom>
        </p:spPr>
        <p:txBody>
          <a:bodyPr wrap="squar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Parameters (Flocculent)</a:t>
            </a:r>
          </a:p>
        </p:txBody>
      </p:sp>
      <p:sp>
        <p:nvSpPr>
          <p:cNvPr id="43" name="TextBox 1">
            <a:extLst>
              <a:ext uri="{FF2B5EF4-FFF2-40B4-BE49-F238E27FC236}">
                <a16:creationId xmlns:a16="http://schemas.microsoft.com/office/drawing/2014/main" id="{7E72B45B-B416-44AD-AC13-6A78495B8665}"/>
              </a:ext>
            </a:extLst>
          </p:cNvPr>
          <p:cNvSpPr txBox="1"/>
          <p:nvPr/>
        </p:nvSpPr>
        <p:spPr>
          <a:xfrm>
            <a:off x="7729942" y="5935443"/>
            <a:ext cx="2479448" cy="405128"/>
          </a:xfrm>
          <a:prstGeom prst="rect">
            <a:avLst/>
          </a:prstGeom>
        </p:spPr>
        <p:txBody>
          <a:bodyPr wrap="squar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Slope of parameters</a:t>
            </a:r>
          </a:p>
        </p:txBody>
      </p:sp>
      <p:sp>
        <p:nvSpPr>
          <p:cNvPr id="44" name="TextBox 1">
            <a:extLst>
              <a:ext uri="{FF2B5EF4-FFF2-40B4-BE49-F238E27FC236}">
                <a16:creationId xmlns:a16="http://schemas.microsoft.com/office/drawing/2014/main" id="{ADBDB603-C7CF-45C1-B961-3F26777019DB}"/>
              </a:ext>
            </a:extLst>
          </p:cNvPr>
          <p:cNvSpPr txBox="1"/>
          <p:nvPr/>
        </p:nvSpPr>
        <p:spPr>
          <a:xfrm>
            <a:off x="325518" y="5938732"/>
            <a:ext cx="2933855" cy="405128"/>
          </a:xfrm>
          <a:prstGeom prst="rect">
            <a:avLst/>
          </a:prstGeom>
        </p:spPr>
        <p:txBody>
          <a:bodyPr wrap="squar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Parameters (Hindered)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60083CB5-3A86-4141-AC63-E7058C8ABCE5}"/>
              </a:ext>
            </a:extLst>
          </p:cNvPr>
          <p:cNvCxnSpPr>
            <a:cxnSpLocks/>
          </p:cNvCxnSpPr>
          <p:nvPr/>
        </p:nvCxnSpPr>
        <p:spPr>
          <a:xfrm>
            <a:off x="6986292" y="6140422"/>
            <a:ext cx="452813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CFA48B5-F106-40DB-9CD8-5B2A72B10198}"/>
              </a:ext>
            </a:extLst>
          </p:cNvPr>
          <p:cNvCxnSpPr/>
          <p:nvPr/>
        </p:nvCxnSpPr>
        <p:spPr>
          <a:xfrm>
            <a:off x="3119257" y="6141296"/>
            <a:ext cx="452813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0042E2FB-5B63-4D6F-A3F6-48DD6326B21B}"/>
              </a:ext>
            </a:extLst>
          </p:cNvPr>
          <p:cNvCxnSpPr>
            <a:cxnSpLocks/>
          </p:cNvCxnSpPr>
          <p:nvPr/>
        </p:nvCxnSpPr>
        <p:spPr>
          <a:xfrm>
            <a:off x="10643276" y="6156648"/>
            <a:ext cx="218613" cy="222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Flowchart: Connector 52">
            <a:extLst>
              <a:ext uri="{FF2B5EF4-FFF2-40B4-BE49-F238E27FC236}">
                <a16:creationId xmlns:a16="http://schemas.microsoft.com/office/drawing/2014/main" id="{B63BCE2B-C0CC-4B55-BC30-50F660519692}"/>
              </a:ext>
            </a:extLst>
          </p:cNvPr>
          <p:cNvSpPr/>
          <p:nvPr/>
        </p:nvSpPr>
        <p:spPr>
          <a:xfrm>
            <a:off x="7155506" y="6073314"/>
            <a:ext cx="114383" cy="110981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Flowchart: Connector 53">
            <a:extLst>
              <a:ext uri="{FF2B5EF4-FFF2-40B4-BE49-F238E27FC236}">
                <a16:creationId xmlns:a16="http://schemas.microsoft.com/office/drawing/2014/main" id="{FFD5E3DF-F411-4B91-BE86-3FCBE9F93215}"/>
              </a:ext>
            </a:extLst>
          </p:cNvPr>
          <p:cNvSpPr/>
          <p:nvPr/>
        </p:nvSpPr>
        <p:spPr>
          <a:xfrm>
            <a:off x="3287673" y="6078854"/>
            <a:ext cx="114383" cy="110981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Flowchart: Connector 54">
            <a:extLst>
              <a:ext uri="{FF2B5EF4-FFF2-40B4-BE49-F238E27FC236}">
                <a16:creationId xmlns:a16="http://schemas.microsoft.com/office/drawing/2014/main" id="{053915E5-48A1-45CE-8B0F-77B3589C91CD}"/>
              </a:ext>
            </a:extLst>
          </p:cNvPr>
          <p:cNvSpPr/>
          <p:nvPr/>
        </p:nvSpPr>
        <p:spPr>
          <a:xfrm>
            <a:off x="10464223" y="6093420"/>
            <a:ext cx="114383" cy="110981"/>
          </a:xfrm>
          <a:prstGeom prst="flowChartConnector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1">
            <a:extLst>
              <a:ext uri="{FF2B5EF4-FFF2-40B4-BE49-F238E27FC236}">
                <a16:creationId xmlns:a16="http://schemas.microsoft.com/office/drawing/2014/main" id="{AFD5C2D4-E21C-4D22-818A-4D1E7282798F}"/>
              </a:ext>
            </a:extLst>
          </p:cNvPr>
          <p:cNvSpPr txBox="1"/>
          <p:nvPr/>
        </p:nvSpPr>
        <p:spPr>
          <a:xfrm rot="5400000">
            <a:off x="8392304" y="2350557"/>
            <a:ext cx="5770488" cy="853133"/>
          </a:xfrm>
          <a:prstGeom prst="rect">
            <a:avLst/>
          </a:prstGeom>
        </p:spPr>
        <p:txBody>
          <a:bodyPr wrap="squar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Parameters e.g. Slope, R², B, C, Fit error, Mean </a:t>
            </a:r>
            <a:r>
              <a:rPr lang="el-GR" sz="2400" dirty="0">
                <a:latin typeface="Arial" panose="020B0604020202020204" pitchFamily="34" charset="0"/>
                <a:cs typeface="Arial" panose="020B0604020202020204" pitchFamily="34" charset="0"/>
              </a:rPr>
              <a:t>σ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, from each concentration</a:t>
            </a:r>
          </a:p>
        </p:txBody>
      </p:sp>
      <p:sp>
        <p:nvSpPr>
          <p:cNvPr id="59" name="TextBox 1">
            <a:extLst>
              <a:ext uri="{FF2B5EF4-FFF2-40B4-BE49-F238E27FC236}">
                <a16:creationId xmlns:a16="http://schemas.microsoft.com/office/drawing/2014/main" id="{9BB3CED3-06EB-486B-9420-0C9E45763F32}"/>
              </a:ext>
            </a:extLst>
          </p:cNvPr>
          <p:cNvSpPr txBox="1"/>
          <p:nvPr/>
        </p:nvSpPr>
        <p:spPr>
          <a:xfrm rot="16200000">
            <a:off x="-1004036" y="2609736"/>
            <a:ext cx="2949246" cy="405128"/>
          </a:xfrm>
          <a:prstGeom prst="rect">
            <a:avLst/>
          </a:prstGeom>
        </p:spPr>
        <p:txBody>
          <a:bodyPr wrap="squar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Slope of parameters</a:t>
            </a:r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29F35435-8B4F-4BA3-B068-77B692C89CCB}"/>
              </a:ext>
            </a:extLst>
          </p:cNvPr>
          <p:cNvCxnSpPr>
            <a:cxnSpLocks/>
          </p:cNvCxnSpPr>
          <p:nvPr/>
        </p:nvCxnSpPr>
        <p:spPr>
          <a:xfrm>
            <a:off x="10196133" y="6148910"/>
            <a:ext cx="218613" cy="222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3373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2" grpId="0"/>
      <p:bldP spid="30" grpId="0"/>
      <p:bldP spid="42" grpId="0"/>
      <p:bldP spid="43" grpId="0"/>
      <p:bldP spid="44" grpId="0"/>
      <p:bldP spid="53" grpId="0" animBg="1"/>
      <p:bldP spid="54" grpId="0" animBg="1"/>
      <p:bldP spid="55" grpId="0" animBg="1"/>
      <p:bldP spid="5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lowchart: Off-page Connector 19">
            <a:extLst>
              <a:ext uri="{FF2B5EF4-FFF2-40B4-BE49-F238E27FC236}">
                <a16:creationId xmlns:a16="http://schemas.microsoft.com/office/drawing/2014/main" id="{A011BF74-3908-4917-9C1B-DD2EA7CC769C}"/>
              </a:ext>
            </a:extLst>
          </p:cNvPr>
          <p:cNvSpPr/>
          <p:nvPr/>
        </p:nvSpPr>
        <p:spPr>
          <a:xfrm>
            <a:off x="7719647" y="2448536"/>
            <a:ext cx="3376246" cy="2588540"/>
          </a:xfrm>
          <a:prstGeom prst="flowChartOffpageConnector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64000">
                <a:schemeClr val="accent2">
                  <a:lumMod val="60000"/>
                  <a:lumOff val="40000"/>
                </a:schemeClr>
              </a:gs>
              <a:gs pos="16000">
                <a:schemeClr val="bg1"/>
              </a:gs>
              <a:gs pos="100000">
                <a:schemeClr val="accent2">
                  <a:lumMod val="50000"/>
                </a:schemeClr>
              </a:gs>
            </a:gsLst>
            <a:lin ang="5400000" scaled="0"/>
            <a:tileRect/>
          </a:gradFill>
          <a:ln w="571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55C5EA-BCAB-4170-93F9-8097C57EB7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6" name="Flowchart: Off-page Connector 5">
            <a:extLst>
              <a:ext uri="{FF2B5EF4-FFF2-40B4-BE49-F238E27FC236}">
                <a16:creationId xmlns:a16="http://schemas.microsoft.com/office/drawing/2014/main" id="{20A41DF6-0987-49EA-A6D8-F79320A1066D}"/>
              </a:ext>
            </a:extLst>
          </p:cNvPr>
          <p:cNvSpPr/>
          <p:nvPr/>
        </p:nvSpPr>
        <p:spPr>
          <a:xfrm>
            <a:off x="7719647" y="2440660"/>
            <a:ext cx="3376246" cy="2588540"/>
          </a:xfrm>
          <a:prstGeom prst="flowChartOffpageConnector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18FAABD-6472-4BD5-82DC-9DDF113B9E02}"/>
              </a:ext>
            </a:extLst>
          </p:cNvPr>
          <p:cNvCxnSpPr>
            <a:cxnSpLocks/>
          </p:cNvCxnSpPr>
          <p:nvPr/>
        </p:nvCxnSpPr>
        <p:spPr>
          <a:xfrm>
            <a:off x="7461104" y="2443590"/>
            <a:ext cx="3727938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C0D5488-7DF7-4068-91FF-4823C966CCD8}"/>
              </a:ext>
            </a:extLst>
          </p:cNvPr>
          <p:cNvCxnSpPr>
            <a:cxnSpLocks/>
            <a:endCxn id="20" idx="0"/>
          </p:cNvCxnSpPr>
          <p:nvPr/>
        </p:nvCxnSpPr>
        <p:spPr>
          <a:xfrm>
            <a:off x="9407770" y="2012855"/>
            <a:ext cx="0" cy="435681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466CFB9-6940-4C42-8BEE-D60476615C7F}"/>
              </a:ext>
            </a:extLst>
          </p:cNvPr>
          <p:cNvCxnSpPr>
            <a:cxnSpLocks/>
          </p:cNvCxnSpPr>
          <p:nvPr/>
        </p:nvCxnSpPr>
        <p:spPr>
          <a:xfrm>
            <a:off x="9404521" y="5032130"/>
            <a:ext cx="0" cy="425990"/>
          </a:xfrm>
          <a:prstGeom prst="straightConnector1">
            <a:avLst/>
          </a:prstGeom>
          <a:ln w="57150">
            <a:solidFill>
              <a:schemeClr val="accent2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FA390A1-F829-49A6-8A34-422F0E470E27}"/>
              </a:ext>
            </a:extLst>
          </p:cNvPr>
          <p:cNvCxnSpPr>
            <a:cxnSpLocks/>
          </p:cNvCxnSpPr>
          <p:nvPr/>
        </p:nvCxnSpPr>
        <p:spPr>
          <a:xfrm>
            <a:off x="8652656" y="2948158"/>
            <a:ext cx="0" cy="965938"/>
          </a:xfrm>
          <a:prstGeom prst="straightConnector1">
            <a:avLst/>
          </a:prstGeom>
          <a:ln w="57150" cap="sq">
            <a:gradFill flip="none" rotWithShape="1">
              <a:gsLst>
                <a:gs pos="0">
                  <a:schemeClr val="accent2">
                    <a:lumMod val="0"/>
                    <a:lumOff val="100000"/>
                  </a:schemeClr>
                </a:gs>
                <a:gs pos="25000">
                  <a:schemeClr val="accent2">
                    <a:lumMod val="35000"/>
                    <a:lumOff val="65000"/>
                  </a:schemeClr>
                </a:gs>
                <a:gs pos="100000">
                  <a:schemeClr val="accent2">
                    <a:lumMod val="100000"/>
                  </a:schemeClr>
                </a:gs>
              </a:gsLst>
              <a:lin ang="5400000" scaled="0"/>
              <a:tileRect/>
            </a:gradFill>
            <a:bevel/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A7B521C-AD23-4DF6-ABBA-F906FD1BCF20}"/>
              </a:ext>
            </a:extLst>
          </p:cNvPr>
          <p:cNvCxnSpPr>
            <a:cxnSpLocks/>
          </p:cNvCxnSpPr>
          <p:nvPr/>
        </p:nvCxnSpPr>
        <p:spPr>
          <a:xfrm>
            <a:off x="11058000" y="2443590"/>
            <a:ext cx="597333" cy="0"/>
          </a:xfrm>
          <a:prstGeom prst="straightConnector1">
            <a:avLst/>
          </a:prstGeom>
          <a:ln w="57150">
            <a:solidFill>
              <a:schemeClr val="tx2">
                <a:lumMod val="20000"/>
                <a:lumOff val="8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097CFA3C-011A-4A12-B83F-F70DD454AB08}"/>
              </a:ext>
            </a:extLst>
          </p:cNvPr>
          <p:cNvSpPr txBox="1"/>
          <p:nvPr/>
        </p:nvSpPr>
        <p:spPr>
          <a:xfrm>
            <a:off x="8243362" y="5389729"/>
            <a:ext cx="26408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Sludge Recovery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21BB419-2FAA-4906-BA37-FEED935C2752}"/>
              </a:ext>
            </a:extLst>
          </p:cNvPr>
          <p:cNvSpPr txBox="1"/>
          <p:nvPr/>
        </p:nvSpPr>
        <p:spPr>
          <a:xfrm>
            <a:off x="8789295" y="1626342"/>
            <a:ext cx="12304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Influent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00AEA3E-215A-4962-880A-42309528F1E6}"/>
              </a:ext>
            </a:extLst>
          </p:cNvPr>
          <p:cNvSpPr txBox="1"/>
          <p:nvPr/>
        </p:nvSpPr>
        <p:spPr>
          <a:xfrm>
            <a:off x="10686593" y="1927420"/>
            <a:ext cx="13344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Effluent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D71786D-9F47-413E-959A-77B217BD7F88}"/>
              </a:ext>
            </a:extLst>
          </p:cNvPr>
          <p:cNvSpPr txBox="1"/>
          <p:nvPr/>
        </p:nvSpPr>
        <p:spPr>
          <a:xfrm>
            <a:off x="8752253" y="3196144"/>
            <a:ext cx="17963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Solids Flux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4E93454D-0E9D-4F45-881C-0DF4A464790C}"/>
              </a:ext>
            </a:extLst>
          </p:cNvPr>
          <p:cNvCxnSpPr>
            <a:cxnSpLocks/>
          </p:cNvCxnSpPr>
          <p:nvPr/>
        </p:nvCxnSpPr>
        <p:spPr>
          <a:xfrm>
            <a:off x="11058000" y="2448536"/>
            <a:ext cx="597333" cy="0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Content Placeholder 2">
            <a:extLst>
              <a:ext uri="{FF2B5EF4-FFF2-40B4-BE49-F238E27FC236}">
                <a16:creationId xmlns:a16="http://schemas.microsoft.com/office/drawing/2014/main" id="{05E99B0F-476F-41C3-BD87-DE82876F2E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690688"/>
            <a:ext cx="6530789" cy="4602069"/>
          </a:xfrm>
        </p:spPr>
        <p:txBody>
          <a:bodyPr>
            <a:normAutofit fontScale="70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sz="4300" dirty="0"/>
              <a:t>Clarifiers are a limiting step in wastewater treatment processes</a:t>
            </a:r>
          </a:p>
          <a:p>
            <a:pPr marL="0" indent="0">
              <a:buNone/>
            </a:pPr>
            <a:endParaRPr lang="en-US" sz="1300" dirty="0"/>
          </a:p>
          <a:p>
            <a:pPr marL="0" indent="0">
              <a:lnSpc>
                <a:spcPct val="120000"/>
              </a:lnSpc>
              <a:buNone/>
            </a:pPr>
            <a:r>
              <a:rPr lang="en-US" sz="4300" dirty="0"/>
              <a:t>Poor settling contributes to clarifier failures</a:t>
            </a:r>
          </a:p>
          <a:p>
            <a:pPr lvl="1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3400" dirty="0"/>
              <a:t>SLR and SOR failures</a:t>
            </a:r>
          </a:p>
          <a:p>
            <a:pPr lvl="1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3400" dirty="0"/>
              <a:t>Reduced effluent quality</a:t>
            </a:r>
          </a:p>
          <a:p>
            <a:pPr lvl="1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3400" dirty="0"/>
              <a:t>Reduced activated sludge recovery</a:t>
            </a:r>
          </a:p>
          <a:p>
            <a:pPr marL="0" indent="0">
              <a:buNone/>
            </a:pPr>
            <a:endParaRPr lang="en-US" sz="1300" dirty="0"/>
          </a:p>
          <a:p>
            <a:pPr marL="0" indent="0">
              <a:buNone/>
            </a:pPr>
            <a:r>
              <a:rPr lang="en-US" sz="3400" i="1" dirty="0"/>
              <a:t>SLR – Solids loading rate, kg/day</a:t>
            </a:r>
            <a:r>
              <a:rPr lang="en-US" sz="3400" i="1" dirty="0">
                <a:latin typeface="Calibri" panose="020F0502020204030204" pitchFamily="34" charset="0"/>
                <a:cs typeface="Calibri" panose="020F0502020204030204" pitchFamily="34" charset="0"/>
              </a:rPr>
              <a:t>·m²</a:t>
            </a:r>
            <a:endParaRPr lang="en-US" sz="3400" i="1" dirty="0"/>
          </a:p>
          <a:p>
            <a:pPr marL="0" indent="0">
              <a:buNone/>
            </a:pPr>
            <a:r>
              <a:rPr lang="en-US" sz="3400" i="1" dirty="0"/>
              <a:t>SOR – Surface overflow rate, m</a:t>
            </a:r>
            <a:r>
              <a:rPr lang="en-US" sz="3400" i="1" dirty="0">
                <a:latin typeface="Calibri" panose="020F0502020204030204" pitchFamily="34" charset="0"/>
                <a:cs typeface="Calibri" panose="020F0502020204030204" pitchFamily="34" charset="0"/>
              </a:rPr>
              <a:t>³/hr·m²</a:t>
            </a:r>
            <a:endParaRPr lang="en-US" sz="3400" i="1" dirty="0"/>
          </a:p>
        </p:txBody>
      </p:sp>
    </p:spTree>
    <p:extLst>
      <p:ext uri="{BB962C8B-B14F-4D97-AF65-F5344CB8AC3E}">
        <p14:creationId xmlns:p14="http://schemas.microsoft.com/office/powerpoint/2010/main" val="912621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A8D49-020E-48A9-82FA-FEF297D40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BB814C-33EF-46AA-8DB3-47B67D83D5D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6912006" cy="4351338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sz="3000" dirty="0"/>
              <a:t>Compared three methods</a:t>
            </a:r>
          </a:p>
          <a:p>
            <a:pPr lvl="1">
              <a:lnSpc>
                <a:spcPct val="100000"/>
              </a:lnSpc>
            </a:pPr>
            <a:r>
              <a:rPr lang="en-US" sz="2600" dirty="0"/>
              <a:t>Linear fit, Sigmoid fit, Noise Analysis</a:t>
            </a:r>
          </a:p>
          <a:p>
            <a:pPr marL="0" indent="0">
              <a:lnSpc>
                <a:spcPct val="100000"/>
              </a:lnSpc>
              <a:buNone/>
            </a:pPr>
            <a:endParaRPr lang="en-US" sz="800" dirty="0"/>
          </a:p>
          <a:p>
            <a:pPr marL="0" indent="0">
              <a:lnSpc>
                <a:spcPct val="100000"/>
              </a:lnSpc>
              <a:buNone/>
            </a:pPr>
            <a:r>
              <a:rPr lang="en-US" sz="3000" dirty="0"/>
              <a:t>Compared six (6) light conditions</a:t>
            </a:r>
          </a:p>
          <a:p>
            <a:pPr lvl="1">
              <a:lnSpc>
                <a:spcPct val="100000"/>
              </a:lnSpc>
            </a:pPr>
            <a:r>
              <a:rPr lang="en-US" sz="2600" dirty="0"/>
              <a:t>5, 10, 25, 50, 75, 200 intensities</a:t>
            </a:r>
          </a:p>
          <a:p>
            <a:pPr marL="457200" lvl="1" indent="0">
              <a:lnSpc>
                <a:spcPct val="100000"/>
              </a:lnSpc>
              <a:buNone/>
            </a:pPr>
            <a:endParaRPr lang="en-US" sz="800" dirty="0"/>
          </a:p>
          <a:p>
            <a:pPr marL="0" indent="0">
              <a:lnSpc>
                <a:spcPct val="100000"/>
              </a:lnSpc>
              <a:buNone/>
            </a:pPr>
            <a:r>
              <a:rPr lang="en-US" sz="3000" dirty="0"/>
              <a:t>Compared ten (10) settling times</a:t>
            </a:r>
          </a:p>
          <a:p>
            <a:pPr lvl="1">
              <a:lnSpc>
                <a:spcPct val="100000"/>
              </a:lnSpc>
            </a:pPr>
            <a:r>
              <a:rPr lang="en-US" sz="2600" dirty="0"/>
              <a:t>0, 10, 20, 30, 40, 50, 60, 70, 80, 90 secs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42A12DE-79F9-4196-8BA4-8E811E9A10E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50206" y="1690688"/>
            <a:ext cx="3905134" cy="3644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028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A8D49-020E-48A9-82FA-FEF297D40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Criteria for 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BB814C-33EF-46AA-8DB3-47B67D83D5D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690687"/>
            <a:ext cx="9886026" cy="4621335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3000" dirty="0"/>
              <a:t>1. 	Is a LOSS value consistently measurable?</a:t>
            </a:r>
          </a:p>
          <a:p>
            <a:pPr lvl="3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For same method</a:t>
            </a:r>
          </a:p>
          <a:p>
            <a:pPr lvl="3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For same light condition</a:t>
            </a:r>
          </a:p>
          <a:p>
            <a:pPr lvl="3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For same settling time</a:t>
            </a:r>
          </a:p>
          <a:p>
            <a:pPr marL="0" indent="0">
              <a:lnSpc>
                <a:spcPct val="100000"/>
              </a:lnSpc>
              <a:buNone/>
            </a:pPr>
            <a:endParaRPr lang="en-US" sz="800" dirty="0"/>
          </a:p>
          <a:p>
            <a:pPr marL="0" indent="0">
              <a:lnSpc>
                <a:spcPct val="100000"/>
              </a:lnSpc>
              <a:buNone/>
            </a:pPr>
            <a:r>
              <a:rPr lang="en-US" sz="3000" dirty="0"/>
              <a:t>2. 	Is the standard error between LOSS values less 	than 	± 100 mgTSS/L?</a:t>
            </a:r>
          </a:p>
          <a:p>
            <a:pPr lvl="3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For same method</a:t>
            </a:r>
          </a:p>
          <a:p>
            <a:pPr lvl="3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Under practical light conditions and settling times that passed criteria 1</a:t>
            </a:r>
            <a:endParaRPr lang="en-US" sz="2000" dirty="0"/>
          </a:p>
          <a:p>
            <a:pPr marL="0" indent="0">
              <a:lnSpc>
                <a:spcPct val="100000"/>
              </a:lnSpc>
              <a:buNone/>
            </a:pPr>
            <a:endParaRPr lang="en-US" sz="2600" dirty="0"/>
          </a:p>
          <a:p>
            <a:pPr marL="457200" lvl="1" indent="0">
              <a:lnSpc>
                <a:spcPct val="100000"/>
              </a:lnSpc>
              <a:buNone/>
            </a:pP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2372039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48526C-7AC1-43F5-B580-B2A46F7517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1696" y="365125"/>
            <a:ext cx="10515600" cy="1325563"/>
          </a:xfrm>
        </p:spPr>
        <p:txBody>
          <a:bodyPr/>
          <a:lstStyle/>
          <a:p>
            <a:r>
              <a:rPr lang="en-US" dirty="0"/>
              <a:t>Consistency of determination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E9B41D9-29C7-4589-9FAC-A0877F83756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42978" y="1827228"/>
            <a:ext cx="9457934" cy="4468235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F243EFE-0A09-4746-82DF-D52B5806CC81}"/>
              </a:ext>
            </a:extLst>
          </p:cNvPr>
          <p:cNvSpPr txBox="1"/>
          <p:nvPr/>
        </p:nvSpPr>
        <p:spPr>
          <a:xfrm>
            <a:off x="4045193" y="1477297"/>
            <a:ext cx="205350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Sigmoid Fit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4108E1-1687-41F8-B9FF-4ED5695ED387}"/>
              </a:ext>
            </a:extLst>
          </p:cNvPr>
          <p:cNvSpPr txBox="1"/>
          <p:nvPr/>
        </p:nvSpPr>
        <p:spPr>
          <a:xfrm>
            <a:off x="7131236" y="1477297"/>
            <a:ext cx="237823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Noise Analysis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2D2368D-7D4B-48FD-BF4C-6EC9CB6F920E}"/>
              </a:ext>
            </a:extLst>
          </p:cNvPr>
          <p:cNvSpPr txBox="1"/>
          <p:nvPr/>
        </p:nvSpPr>
        <p:spPr>
          <a:xfrm>
            <a:off x="342978" y="1506187"/>
            <a:ext cx="313803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Linear Fit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355A20-2C2E-4C03-8592-A5470D02D616}"/>
              </a:ext>
            </a:extLst>
          </p:cNvPr>
          <p:cNvSpPr txBox="1"/>
          <p:nvPr/>
        </p:nvSpPr>
        <p:spPr>
          <a:xfrm>
            <a:off x="1268094" y="5493356"/>
            <a:ext cx="20534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Failed LOSS determination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DF26B4B-1F7E-4038-AD3F-BEDC1FED76EA}"/>
              </a:ext>
            </a:extLst>
          </p:cNvPr>
          <p:cNvSpPr txBox="1"/>
          <p:nvPr/>
        </p:nvSpPr>
        <p:spPr>
          <a:xfrm>
            <a:off x="4576284" y="5503712"/>
            <a:ext cx="25712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Successful LOSS determination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14846CF-D043-4796-94E6-58C6BA09A396}"/>
              </a:ext>
            </a:extLst>
          </p:cNvPr>
          <p:cNvSpPr txBox="1"/>
          <p:nvPr/>
        </p:nvSpPr>
        <p:spPr>
          <a:xfrm>
            <a:off x="8402198" y="5464466"/>
            <a:ext cx="21365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Practical range for use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ACF03C1-AE77-4DC5-8B9C-C9D0616EEC04}"/>
              </a:ext>
            </a:extLst>
          </p:cNvPr>
          <p:cNvSpPr txBox="1"/>
          <p:nvPr/>
        </p:nvSpPr>
        <p:spPr>
          <a:xfrm>
            <a:off x="9845854" y="2147527"/>
            <a:ext cx="2346146" cy="2572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>
                <a:latin typeface="Arial" panose="020B0604020202020204" pitchFamily="34" charset="0"/>
                <a:cs typeface="Arial" panose="020B0604020202020204" pitchFamily="34" charset="0"/>
              </a:rPr>
              <a:t>Success rate across all samples</a:t>
            </a:r>
          </a:p>
          <a:p>
            <a:pPr algn="ctr">
              <a:lnSpc>
                <a:spcPct val="200000"/>
              </a:lnSpc>
            </a:pP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Linear – 87%</a:t>
            </a:r>
          </a:p>
          <a:p>
            <a:pPr algn="ctr">
              <a:lnSpc>
                <a:spcPct val="200000"/>
              </a:lnSpc>
            </a:pP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Sigmoid – 55%</a:t>
            </a:r>
          </a:p>
          <a:p>
            <a:pPr algn="ctr">
              <a:lnSpc>
                <a:spcPct val="200000"/>
              </a:lnSpc>
            </a:pP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Noise – 97%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C602B76-D550-4038-A465-F7D2EFF2FEDB}"/>
              </a:ext>
            </a:extLst>
          </p:cNvPr>
          <p:cNvSpPr/>
          <p:nvPr/>
        </p:nvSpPr>
        <p:spPr>
          <a:xfrm>
            <a:off x="6710243" y="1569869"/>
            <a:ext cx="3110846" cy="39338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D8723F9-493C-443E-8A24-0D11902B4263}"/>
              </a:ext>
            </a:extLst>
          </p:cNvPr>
          <p:cNvSpPr/>
          <p:nvPr/>
        </p:nvSpPr>
        <p:spPr>
          <a:xfrm>
            <a:off x="3552032" y="1569869"/>
            <a:ext cx="6205045" cy="39338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884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/>
      <p:bldP spid="13" grpId="0"/>
      <p:bldP spid="14" grpId="0"/>
      <p:bldP spid="16" grpId="0" animBg="1"/>
      <p:bldP spid="1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81D2B0-58DD-42D0-BAA5-4809987F6F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396057"/>
            <a:ext cx="10400930" cy="1015229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3000" dirty="0"/>
              <a:t>Sigmoid fitting was unworkable in some pictures due to their intensity profile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786E3EE-9165-479F-8A3F-2D189BA866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998" y="1494672"/>
            <a:ext cx="4866667" cy="226666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E705F83-409B-4C9D-A08B-92F1D115C0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9337" y="1466101"/>
            <a:ext cx="4847619" cy="229523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5D962CB-63BE-434C-911F-B5FF0131E49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37803" y="3793442"/>
            <a:ext cx="3805461" cy="226666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32E915A-6EFC-4367-82E6-31571B027F70}"/>
              </a:ext>
            </a:extLst>
          </p:cNvPr>
          <p:cNvSpPr txBox="1"/>
          <p:nvPr/>
        </p:nvSpPr>
        <p:spPr>
          <a:xfrm rot="16200000">
            <a:off x="1181650" y="4618133"/>
            <a:ext cx="9608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Intensity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8E9DE78-3343-429C-8E4E-0862DA76D380}"/>
              </a:ext>
            </a:extLst>
          </p:cNvPr>
          <p:cNvSpPr txBox="1"/>
          <p:nvPr/>
        </p:nvSpPr>
        <p:spPr>
          <a:xfrm>
            <a:off x="3083258" y="5596632"/>
            <a:ext cx="12311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Pixel index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A05D063-F5D3-4324-9F59-41D079D6DF56}"/>
              </a:ext>
            </a:extLst>
          </p:cNvPr>
          <p:cNvSpPr txBox="1"/>
          <p:nvPr/>
        </p:nvSpPr>
        <p:spPr>
          <a:xfrm rot="16200000">
            <a:off x="861975" y="2348056"/>
            <a:ext cx="9608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Intensity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C7482F6-F299-4099-ACA0-6BAE3E716F10}"/>
              </a:ext>
            </a:extLst>
          </p:cNvPr>
          <p:cNvSpPr txBox="1"/>
          <p:nvPr/>
        </p:nvSpPr>
        <p:spPr>
          <a:xfrm>
            <a:off x="3083258" y="3259723"/>
            <a:ext cx="12311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Pixel index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682355F-9B4E-4C37-836C-5F7A76DC29E1}"/>
              </a:ext>
            </a:extLst>
          </p:cNvPr>
          <p:cNvSpPr/>
          <p:nvPr/>
        </p:nvSpPr>
        <p:spPr>
          <a:xfrm>
            <a:off x="1173102" y="1601504"/>
            <a:ext cx="4481974" cy="2194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8F53D0B-6C74-47A1-BE09-393C74C4AF6D}"/>
              </a:ext>
            </a:extLst>
          </p:cNvPr>
          <p:cNvSpPr txBox="1"/>
          <p:nvPr/>
        </p:nvSpPr>
        <p:spPr>
          <a:xfrm>
            <a:off x="1658761" y="1530667"/>
            <a:ext cx="4233905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700" b="1" dirty="0">
                <a:latin typeface="Arial" panose="020B0604020202020204" pitchFamily="34" charset="0"/>
                <a:cs typeface="Arial" panose="020B0604020202020204" pitchFamily="34" charset="0"/>
              </a:rPr>
              <a:t>B = 0.0363, C = 548.1, Fit error = 1.919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A805D4D-4939-4E44-B0E4-783F6429A3A4}"/>
              </a:ext>
            </a:extLst>
          </p:cNvPr>
          <p:cNvSpPr txBox="1"/>
          <p:nvPr/>
        </p:nvSpPr>
        <p:spPr>
          <a:xfrm rot="16200000">
            <a:off x="6116265" y="2369753"/>
            <a:ext cx="9608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Intensity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78A8598-08D4-4A40-B0A4-FFA53EF0D8B4}"/>
              </a:ext>
            </a:extLst>
          </p:cNvPr>
          <p:cNvSpPr txBox="1"/>
          <p:nvPr/>
        </p:nvSpPr>
        <p:spPr>
          <a:xfrm>
            <a:off x="8337548" y="3281420"/>
            <a:ext cx="12311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Pixel index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1773088-FC4E-42AE-B89C-AC2A55BBE189}"/>
              </a:ext>
            </a:extLst>
          </p:cNvPr>
          <p:cNvSpPr/>
          <p:nvPr/>
        </p:nvSpPr>
        <p:spPr>
          <a:xfrm>
            <a:off x="6427392" y="1623201"/>
            <a:ext cx="4481974" cy="2194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D1D9413-587E-45D2-AA30-4EDA6ED2A304}"/>
              </a:ext>
            </a:extLst>
          </p:cNvPr>
          <p:cNvSpPr txBox="1"/>
          <p:nvPr/>
        </p:nvSpPr>
        <p:spPr>
          <a:xfrm>
            <a:off x="6913051" y="1552364"/>
            <a:ext cx="4233905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700" b="1" dirty="0">
                <a:latin typeface="Arial" panose="020B0604020202020204" pitchFamily="34" charset="0"/>
                <a:cs typeface="Arial" panose="020B0604020202020204" pitchFamily="34" charset="0"/>
              </a:rPr>
              <a:t>B = 0.0015, C = 1547, Fit error = 9.752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64708B8A-E949-46BA-BCE7-DCB0C0A5B59E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43277" y="3787442"/>
            <a:ext cx="4650203" cy="2295238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27A7140D-F7A2-485A-8719-9AF0F99F3BA1}"/>
              </a:ext>
            </a:extLst>
          </p:cNvPr>
          <p:cNvSpPr txBox="1"/>
          <p:nvPr/>
        </p:nvSpPr>
        <p:spPr>
          <a:xfrm rot="16200000">
            <a:off x="6116264" y="4594766"/>
            <a:ext cx="9608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Intensity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9D4CDBB-F29E-40CB-A52A-5A2E67035A6A}"/>
              </a:ext>
            </a:extLst>
          </p:cNvPr>
          <p:cNvSpPr txBox="1"/>
          <p:nvPr/>
        </p:nvSpPr>
        <p:spPr>
          <a:xfrm>
            <a:off x="8088895" y="5598920"/>
            <a:ext cx="12311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Pixel index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L-Shape 34">
            <a:extLst>
              <a:ext uri="{FF2B5EF4-FFF2-40B4-BE49-F238E27FC236}">
                <a16:creationId xmlns:a16="http://schemas.microsoft.com/office/drawing/2014/main" id="{D696F3CE-51A2-4CA9-A310-73944C2DB8CD}"/>
              </a:ext>
            </a:extLst>
          </p:cNvPr>
          <p:cNvSpPr/>
          <p:nvPr/>
        </p:nvSpPr>
        <p:spPr>
          <a:xfrm rot="18539315">
            <a:off x="3421033" y="2237631"/>
            <a:ext cx="562254" cy="213065"/>
          </a:xfrm>
          <a:prstGeom prst="corne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L-Shape 35">
            <a:extLst>
              <a:ext uri="{FF2B5EF4-FFF2-40B4-BE49-F238E27FC236}">
                <a16:creationId xmlns:a16="http://schemas.microsoft.com/office/drawing/2014/main" id="{A1AB2FEF-7858-4654-9B26-014562969933}"/>
              </a:ext>
            </a:extLst>
          </p:cNvPr>
          <p:cNvSpPr/>
          <p:nvPr/>
        </p:nvSpPr>
        <p:spPr>
          <a:xfrm rot="18539315">
            <a:off x="8646930" y="2171576"/>
            <a:ext cx="562254" cy="213065"/>
          </a:xfrm>
          <a:prstGeom prst="corne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Cross 36">
            <a:extLst>
              <a:ext uri="{FF2B5EF4-FFF2-40B4-BE49-F238E27FC236}">
                <a16:creationId xmlns:a16="http://schemas.microsoft.com/office/drawing/2014/main" id="{7E8AFB5A-5E57-49D7-84B5-AB3DC6FFE689}"/>
              </a:ext>
            </a:extLst>
          </p:cNvPr>
          <p:cNvSpPr/>
          <p:nvPr/>
        </p:nvSpPr>
        <p:spPr>
          <a:xfrm rot="18833964">
            <a:off x="3423616" y="4432476"/>
            <a:ext cx="550415" cy="538268"/>
          </a:xfrm>
          <a:prstGeom prst="plus">
            <a:avLst>
              <a:gd name="adj" fmla="val 4180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Cross 37">
            <a:extLst>
              <a:ext uri="{FF2B5EF4-FFF2-40B4-BE49-F238E27FC236}">
                <a16:creationId xmlns:a16="http://schemas.microsoft.com/office/drawing/2014/main" id="{F51F35C6-E1AF-4488-ADBE-84B590130020}"/>
              </a:ext>
            </a:extLst>
          </p:cNvPr>
          <p:cNvSpPr/>
          <p:nvPr/>
        </p:nvSpPr>
        <p:spPr>
          <a:xfrm rot="18833964">
            <a:off x="8652850" y="4611510"/>
            <a:ext cx="550415" cy="538268"/>
          </a:xfrm>
          <a:prstGeom prst="plus">
            <a:avLst>
              <a:gd name="adj" fmla="val 4180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8D4FB5E-2FBC-470D-9E2E-706AC4345280}"/>
              </a:ext>
            </a:extLst>
          </p:cNvPr>
          <p:cNvSpPr txBox="1"/>
          <p:nvPr/>
        </p:nvSpPr>
        <p:spPr>
          <a:xfrm>
            <a:off x="4601389" y="6012674"/>
            <a:ext cx="2494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Fitted Sigmoid Curve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95FEC5C-E919-42EB-9D44-0DDEC44F7ED3}"/>
              </a:ext>
            </a:extLst>
          </p:cNvPr>
          <p:cNvCxnSpPr/>
          <p:nvPr/>
        </p:nvCxnSpPr>
        <p:spPr>
          <a:xfrm>
            <a:off x="7096059" y="6206391"/>
            <a:ext cx="554696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7777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18" grpId="0"/>
      <p:bldP spid="20" grpId="0" animBg="1"/>
      <p:bldP spid="21" grpId="0"/>
      <p:bldP spid="27" grpId="0"/>
      <p:bldP spid="28" grpId="0"/>
      <p:bldP spid="29" grpId="0" animBg="1"/>
      <p:bldP spid="30" grpId="0"/>
      <p:bldP spid="33" grpId="0"/>
      <p:bldP spid="34" grpId="0"/>
      <p:bldP spid="35" grpId="0" animBg="1"/>
      <p:bldP spid="36" grpId="0" animBg="1"/>
      <p:bldP spid="37" grpId="0" animBg="1"/>
      <p:bldP spid="38" grpId="0" animBg="1"/>
      <p:bldP spid="3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B89E93-3AE2-4D8F-B704-6361C5CF1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Consistency of determination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E5DD81-8AB0-4372-8DEF-136D527228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724883"/>
            <a:ext cx="10969101" cy="4351338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dirty="0"/>
              <a:t>Too high/low brightness reduces information capacity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More apparent in flocculent profiles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3838129-2E72-47C5-885F-486CCE75CC7E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199" y="2919393"/>
            <a:ext cx="4293092" cy="24729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013634F-39FC-4449-A20D-B5FEB72169DE}"/>
              </a:ext>
            </a:extLst>
          </p:cNvPr>
          <p:cNvSpPr txBox="1"/>
          <p:nvPr/>
        </p:nvSpPr>
        <p:spPr>
          <a:xfrm rot="16200000">
            <a:off x="111034" y="4077445"/>
            <a:ext cx="12042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Intensity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63580F-394E-4CC0-8222-5467A08B6ADD}"/>
              </a:ext>
            </a:extLst>
          </p:cNvPr>
          <p:cNvSpPr txBox="1"/>
          <p:nvPr/>
        </p:nvSpPr>
        <p:spPr>
          <a:xfrm>
            <a:off x="2125327" y="5311673"/>
            <a:ext cx="15680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Pixel index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BEE1475-D746-4FE9-AAFD-A14B72CA4D8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4845263" y="3329931"/>
            <a:ext cx="2463223" cy="164214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E11913A-F91D-4FD5-8F98-D7AD488A40FD}"/>
              </a:ext>
            </a:extLst>
          </p:cNvPr>
          <p:cNvSpPr txBox="1"/>
          <p:nvPr/>
        </p:nvSpPr>
        <p:spPr>
          <a:xfrm>
            <a:off x="5341424" y="5372893"/>
            <a:ext cx="15680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5 LI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6F468CB-D09A-4996-876C-1978CD9215AC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6904881" y="3329931"/>
            <a:ext cx="2463224" cy="164214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8F783FA-BABD-43C9-870C-B2541F57139D}"/>
              </a:ext>
            </a:extLst>
          </p:cNvPr>
          <p:cNvSpPr txBox="1"/>
          <p:nvPr/>
        </p:nvSpPr>
        <p:spPr>
          <a:xfrm>
            <a:off x="7346692" y="5372893"/>
            <a:ext cx="15680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50 LI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7167524-B579-492C-B4F1-894C45E55FD6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8952961" y="3320206"/>
            <a:ext cx="2463224" cy="164214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E1A4C5C-A6C4-46FA-B5C5-D3A08D57EED4}"/>
              </a:ext>
            </a:extLst>
          </p:cNvPr>
          <p:cNvSpPr txBox="1"/>
          <p:nvPr/>
        </p:nvSpPr>
        <p:spPr>
          <a:xfrm>
            <a:off x="9363497" y="5368305"/>
            <a:ext cx="16714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200 LI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C67F787-000D-4B7B-83C6-2AFF547E79C2}"/>
              </a:ext>
            </a:extLst>
          </p:cNvPr>
          <p:cNvSpPr txBox="1"/>
          <p:nvPr/>
        </p:nvSpPr>
        <p:spPr>
          <a:xfrm>
            <a:off x="838199" y="5845389"/>
            <a:ext cx="10196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Flocculent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1000 MLSS, 30 secs of settling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4754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2" grpId="0"/>
      <p:bldP spid="15" grpId="0"/>
      <p:bldP spid="20" grpId="0"/>
      <p:bldP spid="2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B89E93-3AE2-4D8F-B704-6361C5CF1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Consistency of determination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E5DD81-8AB0-4372-8DEF-136D527228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724883"/>
            <a:ext cx="10915835" cy="4351338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dirty="0"/>
              <a:t>Too high/low brightness reduces information capacity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More apparent in flocculent profiles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013634F-39FC-4449-A20D-B5FEB72169DE}"/>
              </a:ext>
            </a:extLst>
          </p:cNvPr>
          <p:cNvSpPr txBox="1"/>
          <p:nvPr/>
        </p:nvSpPr>
        <p:spPr>
          <a:xfrm rot="16200000">
            <a:off x="111034" y="4077445"/>
            <a:ext cx="12042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Intensity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63580F-394E-4CC0-8222-5467A08B6ADD}"/>
              </a:ext>
            </a:extLst>
          </p:cNvPr>
          <p:cNvSpPr txBox="1"/>
          <p:nvPr/>
        </p:nvSpPr>
        <p:spPr>
          <a:xfrm>
            <a:off x="2125327" y="5311673"/>
            <a:ext cx="15680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Pixel index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E11913A-F91D-4FD5-8F98-D7AD488A40FD}"/>
              </a:ext>
            </a:extLst>
          </p:cNvPr>
          <p:cNvSpPr txBox="1"/>
          <p:nvPr/>
        </p:nvSpPr>
        <p:spPr>
          <a:xfrm>
            <a:off x="5341424" y="5372893"/>
            <a:ext cx="15680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5 LI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8F783FA-BABD-43C9-870C-B2541F57139D}"/>
              </a:ext>
            </a:extLst>
          </p:cNvPr>
          <p:cNvSpPr txBox="1"/>
          <p:nvPr/>
        </p:nvSpPr>
        <p:spPr>
          <a:xfrm>
            <a:off x="7346692" y="5372893"/>
            <a:ext cx="15680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50 LI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E1A4C5C-A6C4-46FA-B5C5-D3A08D57EED4}"/>
              </a:ext>
            </a:extLst>
          </p:cNvPr>
          <p:cNvSpPr txBox="1"/>
          <p:nvPr/>
        </p:nvSpPr>
        <p:spPr>
          <a:xfrm>
            <a:off x="9363497" y="5368305"/>
            <a:ext cx="16714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200 LI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C67F787-000D-4B7B-83C6-2AFF547E79C2}"/>
              </a:ext>
            </a:extLst>
          </p:cNvPr>
          <p:cNvSpPr txBox="1"/>
          <p:nvPr/>
        </p:nvSpPr>
        <p:spPr>
          <a:xfrm>
            <a:off x="838199" y="5845389"/>
            <a:ext cx="10196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Hindered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4000 MLSS, 30 secs of settling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F9EB46-E22F-441E-9F6F-239D73A932C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817" y="2919394"/>
            <a:ext cx="4310643" cy="246322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DA66517-42A0-4F14-AF1D-AF86DC6BB5D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6899110" y="3320207"/>
            <a:ext cx="2463224" cy="164214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ACC8E93-AA2F-4356-94D1-89FB71F9065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8904148" y="3330159"/>
            <a:ext cx="2464597" cy="164306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0CFF306-51F0-46E0-88BB-EC01D8C06FBE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4905771" y="3327548"/>
            <a:ext cx="2448910" cy="163260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06676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5" grpId="0"/>
      <p:bldP spid="20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3FA9182-F64D-4A18-B1A4-461ACB9B6E1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3246" y="3147001"/>
            <a:ext cx="3641286" cy="22666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7BBA814-704F-4946-9CB9-638E87389CF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41697" y="3147002"/>
            <a:ext cx="3644691" cy="226663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AB89E93-3AE2-4D8F-B704-6361C5CF1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Consistency of determination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E5DD81-8AB0-4372-8DEF-136D527228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690688"/>
            <a:ext cx="10915835" cy="4351338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dirty="0"/>
              <a:t>Too high/low brightness reduces information capacity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More apparent in flocculent profiles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6DAF390-348F-4F18-AAB8-1F66C0674F9E}"/>
              </a:ext>
            </a:extLst>
          </p:cNvPr>
          <p:cNvSpPr txBox="1"/>
          <p:nvPr/>
        </p:nvSpPr>
        <p:spPr>
          <a:xfrm rot="16200000">
            <a:off x="3809980" y="4179405"/>
            <a:ext cx="12042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Intensity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81ACE79-2633-4072-8500-EC9D0E24B8BB}"/>
              </a:ext>
            </a:extLst>
          </p:cNvPr>
          <p:cNvSpPr txBox="1"/>
          <p:nvPr/>
        </p:nvSpPr>
        <p:spPr>
          <a:xfrm>
            <a:off x="5744374" y="5315188"/>
            <a:ext cx="15680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Pixel index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9B9CB62-A7D2-4F2E-9B15-447F4E071443}"/>
              </a:ext>
            </a:extLst>
          </p:cNvPr>
          <p:cNvSpPr txBox="1"/>
          <p:nvPr/>
        </p:nvSpPr>
        <p:spPr>
          <a:xfrm rot="16200000">
            <a:off x="-181841" y="4179405"/>
            <a:ext cx="12042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Intensity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B6978DE-04A7-4B17-A056-199903172E77}"/>
              </a:ext>
            </a:extLst>
          </p:cNvPr>
          <p:cNvSpPr txBox="1"/>
          <p:nvPr/>
        </p:nvSpPr>
        <p:spPr>
          <a:xfrm>
            <a:off x="1752553" y="5315188"/>
            <a:ext cx="15680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Pixel index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875500C-27E0-478A-A807-C6A4078DDAC8}"/>
              </a:ext>
            </a:extLst>
          </p:cNvPr>
          <p:cNvSpPr txBox="1"/>
          <p:nvPr/>
        </p:nvSpPr>
        <p:spPr>
          <a:xfrm>
            <a:off x="4541697" y="5715298"/>
            <a:ext cx="3644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50 LI, 30 secs settling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DF03990-AF6E-4F29-AF18-9DC51D7B401E}"/>
              </a:ext>
            </a:extLst>
          </p:cNvPr>
          <p:cNvSpPr txBox="1"/>
          <p:nvPr/>
        </p:nvSpPr>
        <p:spPr>
          <a:xfrm>
            <a:off x="561543" y="5715298"/>
            <a:ext cx="3644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200 LI, 30 secs settling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06D99EBF-9F85-4841-A655-AC5916B4BA19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2307" y="3147002"/>
            <a:ext cx="3662613" cy="2266632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8C836833-DC5D-4F7B-AD48-0E605F5BAC1E}"/>
              </a:ext>
            </a:extLst>
          </p:cNvPr>
          <p:cNvSpPr txBox="1"/>
          <p:nvPr/>
        </p:nvSpPr>
        <p:spPr>
          <a:xfrm rot="16200000">
            <a:off x="7757220" y="4179406"/>
            <a:ext cx="12042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Intensity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FD04567-1695-4FE6-A818-8835D5014582}"/>
              </a:ext>
            </a:extLst>
          </p:cNvPr>
          <p:cNvSpPr txBox="1"/>
          <p:nvPr/>
        </p:nvSpPr>
        <p:spPr>
          <a:xfrm>
            <a:off x="9691614" y="5315189"/>
            <a:ext cx="15680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Pixel index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021978E-CA15-40F7-880E-7473A5297A1C}"/>
              </a:ext>
            </a:extLst>
          </p:cNvPr>
          <p:cNvSpPr txBox="1"/>
          <p:nvPr/>
        </p:nvSpPr>
        <p:spPr>
          <a:xfrm>
            <a:off x="8719884" y="5715299"/>
            <a:ext cx="3644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5 LI, 30 secs settling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025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3" grpId="0"/>
      <p:bldP spid="28" grpId="0"/>
      <p:bldP spid="29" grpId="0"/>
      <p:bldP spid="31" grpId="0"/>
      <p:bldP spid="32" grpId="0"/>
      <p:bldP spid="34" grpId="0"/>
      <p:bldP spid="35" grpId="0"/>
      <p:bldP spid="3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E5DD81-8AB0-4372-8DEF-136D527228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613433"/>
            <a:ext cx="10915835" cy="4351338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dirty="0"/>
              <a:t>High settling time also reduces information capacity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More apparent at high light intensities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Flocculent profiles ‘look’ hindered or in compression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B89E93-3AE2-4D8F-B704-6361C5CF1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Consistency of determination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6DAF390-348F-4F18-AAB8-1F66C0674F9E}"/>
              </a:ext>
            </a:extLst>
          </p:cNvPr>
          <p:cNvSpPr txBox="1"/>
          <p:nvPr/>
        </p:nvSpPr>
        <p:spPr>
          <a:xfrm rot="16200000">
            <a:off x="3809980" y="4179405"/>
            <a:ext cx="12042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Intensity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81ACE79-2633-4072-8500-EC9D0E24B8BB}"/>
              </a:ext>
            </a:extLst>
          </p:cNvPr>
          <p:cNvSpPr txBox="1"/>
          <p:nvPr/>
        </p:nvSpPr>
        <p:spPr>
          <a:xfrm>
            <a:off x="5744374" y="5315188"/>
            <a:ext cx="15680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Pixel index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9B9CB62-A7D2-4F2E-9B15-447F4E071443}"/>
              </a:ext>
            </a:extLst>
          </p:cNvPr>
          <p:cNvSpPr txBox="1"/>
          <p:nvPr/>
        </p:nvSpPr>
        <p:spPr>
          <a:xfrm rot="16200000">
            <a:off x="-211244" y="4179404"/>
            <a:ext cx="12042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Intensity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B6978DE-04A7-4B17-A056-199903172E77}"/>
              </a:ext>
            </a:extLst>
          </p:cNvPr>
          <p:cNvSpPr txBox="1"/>
          <p:nvPr/>
        </p:nvSpPr>
        <p:spPr>
          <a:xfrm>
            <a:off x="1723150" y="5315187"/>
            <a:ext cx="15680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Pixel index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875500C-27E0-478A-A807-C6A4078DDAC8}"/>
              </a:ext>
            </a:extLst>
          </p:cNvPr>
          <p:cNvSpPr txBox="1"/>
          <p:nvPr/>
        </p:nvSpPr>
        <p:spPr>
          <a:xfrm>
            <a:off x="4541697" y="5715298"/>
            <a:ext cx="3644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50 LI, 80 secs settling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DF03990-AF6E-4F29-AF18-9DC51D7B401E}"/>
              </a:ext>
            </a:extLst>
          </p:cNvPr>
          <p:cNvSpPr txBox="1"/>
          <p:nvPr/>
        </p:nvSpPr>
        <p:spPr>
          <a:xfrm>
            <a:off x="532140" y="5715297"/>
            <a:ext cx="3644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200 LI, 80 secs settling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2450BDD-AF79-4F36-AC0A-7885C83E959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41697" y="3147004"/>
            <a:ext cx="3644690" cy="226662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AADAB16-4F4D-4378-B4E2-7F07A9E52C4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2140" y="3147004"/>
            <a:ext cx="3641286" cy="226662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BEF5551-0C55-46B5-B8CE-37C5EF100520}"/>
              </a:ext>
            </a:extLst>
          </p:cNvPr>
          <p:cNvSpPr txBox="1"/>
          <p:nvPr/>
        </p:nvSpPr>
        <p:spPr>
          <a:xfrm rot="16200000">
            <a:off x="7757779" y="4179405"/>
            <a:ext cx="12042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Intensity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7826DC5-48B8-4B0C-A865-13E3602753B9}"/>
              </a:ext>
            </a:extLst>
          </p:cNvPr>
          <p:cNvSpPr txBox="1"/>
          <p:nvPr/>
        </p:nvSpPr>
        <p:spPr>
          <a:xfrm>
            <a:off x="9692172" y="5315187"/>
            <a:ext cx="15680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Pixel index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C3D7E48-D625-419D-8F58-CE3F5BC140FD}"/>
              </a:ext>
            </a:extLst>
          </p:cNvPr>
          <p:cNvSpPr txBox="1"/>
          <p:nvPr/>
        </p:nvSpPr>
        <p:spPr>
          <a:xfrm>
            <a:off x="8716095" y="5715297"/>
            <a:ext cx="3644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5 LI, 80 secs settling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590AB2A6-5E2E-4BD1-A934-8A7B2D9A40B7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2865" y="3147004"/>
            <a:ext cx="3662613" cy="2266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841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3" grpId="0"/>
      <p:bldP spid="28" grpId="0"/>
      <p:bldP spid="29" grpId="0"/>
      <p:bldP spid="31" grpId="0"/>
      <p:bldP spid="32" grpId="0"/>
      <p:bldP spid="20" grpId="0"/>
      <p:bldP spid="22" grpId="0"/>
      <p:bldP spid="2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013634F-39FC-4449-A20D-B5FEB72169DE}"/>
              </a:ext>
            </a:extLst>
          </p:cNvPr>
          <p:cNvSpPr txBox="1"/>
          <p:nvPr/>
        </p:nvSpPr>
        <p:spPr>
          <a:xfrm rot="16200000">
            <a:off x="7687780" y="1261531"/>
            <a:ext cx="12042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Intensity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63580F-394E-4CC0-8222-5467A08B6ADD}"/>
              </a:ext>
            </a:extLst>
          </p:cNvPr>
          <p:cNvSpPr txBox="1"/>
          <p:nvPr/>
        </p:nvSpPr>
        <p:spPr>
          <a:xfrm>
            <a:off x="9622173" y="2397313"/>
            <a:ext cx="15680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Pixel index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C67F787-000D-4B7B-83C6-2AFF547E79C2}"/>
              </a:ext>
            </a:extLst>
          </p:cNvPr>
          <p:cNvSpPr txBox="1"/>
          <p:nvPr/>
        </p:nvSpPr>
        <p:spPr>
          <a:xfrm>
            <a:off x="8450788" y="2678178"/>
            <a:ext cx="3644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5 LI, 80 secs settling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6DAF390-348F-4F18-AAB8-1F66C0674F9E}"/>
              </a:ext>
            </a:extLst>
          </p:cNvPr>
          <p:cNvSpPr txBox="1"/>
          <p:nvPr/>
        </p:nvSpPr>
        <p:spPr>
          <a:xfrm rot="16200000">
            <a:off x="3727732" y="1264705"/>
            <a:ext cx="12042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Intensity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81ACE79-2633-4072-8500-EC9D0E24B8BB}"/>
              </a:ext>
            </a:extLst>
          </p:cNvPr>
          <p:cNvSpPr txBox="1"/>
          <p:nvPr/>
        </p:nvSpPr>
        <p:spPr>
          <a:xfrm>
            <a:off x="5662126" y="2400488"/>
            <a:ext cx="15680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Pixel index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875500C-27E0-478A-A807-C6A4078DDAC8}"/>
              </a:ext>
            </a:extLst>
          </p:cNvPr>
          <p:cNvSpPr txBox="1"/>
          <p:nvPr/>
        </p:nvSpPr>
        <p:spPr>
          <a:xfrm>
            <a:off x="4459449" y="2681353"/>
            <a:ext cx="3644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50 LI, 80 secs settling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2450BDD-AF79-4F36-AC0A-7885C83E959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59449" y="232304"/>
            <a:ext cx="3644690" cy="226662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8E39802-D511-4107-865F-8BD0640128A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32866" y="229130"/>
            <a:ext cx="3662613" cy="226662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BB70FF0-B0A3-464A-AEC3-90975CFA379E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095219" y="3796518"/>
            <a:ext cx="2307876" cy="153858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76F9A6A-D426-4E8E-93A8-89729222B4EC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4927047" y="3803401"/>
            <a:ext cx="2307877" cy="153117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82CFA848-6AE6-4FD2-8F83-F95E555E9793}"/>
              </a:ext>
            </a:extLst>
          </p:cNvPr>
          <p:cNvSpPr txBox="1"/>
          <p:nvPr/>
        </p:nvSpPr>
        <p:spPr>
          <a:xfrm>
            <a:off x="9419388" y="5719750"/>
            <a:ext cx="17074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5 LI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, 80 secs, 1000 MLSS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75E92C4-911F-46E9-815A-B7B3FEA0FFB1}"/>
              </a:ext>
            </a:extLst>
          </p:cNvPr>
          <p:cNvSpPr txBox="1"/>
          <p:nvPr/>
        </p:nvSpPr>
        <p:spPr>
          <a:xfrm>
            <a:off x="4888053" y="5719750"/>
            <a:ext cx="24526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50 LI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, 80 secs, 1000 MLSS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9C8D552-3B5B-482F-B2AA-867D8984F5A9}"/>
              </a:ext>
            </a:extLst>
          </p:cNvPr>
          <p:cNvSpPr txBox="1"/>
          <p:nvPr/>
        </p:nvSpPr>
        <p:spPr>
          <a:xfrm rot="16200000">
            <a:off x="-280982" y="1261530"/>
            <a:ext cx="12042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Intensity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DCF3056-0BA6-45DA-A628-AEA094F37EF9}"/>
              </a:ext>
            </a:extLst>
          </p:cNvPr>
          <p:cNvSpPr txBox="1"/>
          <p:nvPr/>
        </p:nvSpPr>
        <p:spPr>
          <a:xfrm>
            <a:off x="1653412" y="2397313"/>
            <a:ext cx="15680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Pixel index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98EF279-3A55-4CD8-A398-847E9D948FCB}"/>
              </a:ext>
            </a:extLst>
          </p:cNvPr>
          <p:cNvSpPr txBox="1"/>
          <p:nvPr/>
        </p:nvSpPr>
        <p:spPr>
          <a:xfrm>
            <a:off x="462402" y="2678178"/>
            <a:ext cx="3644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200 LI, 80 secs settling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1A78D529-FBAD-4074-B817-2C5051868AAD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2402" y="229130"/>
            <a:ext cx="3641286" cy="2266628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B5C9DCD1-6410-4B2F-97B7-F41AB44B6F05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119651" y="3805784"/>
            <a:ext cx="2296757" cy="153117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64076FDC-57A2-4734-85C5-31F589AE9C5B}"/>
              </a:ext>
            </a:extLst>
          </p:cNvPr>
          <p:cNvSpPr txBox="1"/>
          <p:nvPr/>
        </p:nvSpPr>
        <p:spPr>
          <a:xfrm>
            <a:off x="1286574" y="5716575"/>
            <a:ext cx="19929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200 LI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, 80 secs, 1000 MLSS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4507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  <p:bldP spid="3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E9B41D9-29C7-4589-9FAC-A0877F83756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076505" y="1800650"/>
            <a:ext cx="9457934" cy="4468235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F243EFE-0A09-4746-82DF-D52B5806CC81}"/>
              </a:ext>
            </a:extLst>
          </p:cNvPr>
          <p:cNvSpPr txBox="1"/>
          <p:nvPr/>
        </p:nvSpPr>
        <p:spPr>
          <a:xfrm>
            <a:off x="4778720" y="1450719"/>
            <a:ext cx="205350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Sigmoid Fit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4108E1-1687-41F8-B9FF-4ED5695ED387}"/>
              </a:ext>
            </a:extLst>
          </p:cNvPr>
          <p:cNvSpPr txBox="1"/>
          <p:nvPr/>
        </p:nvSpPr>
        <p:spPr>
          <a:xfrm>
            <a:off x="7864763" y="1450719"/>
            <a:ext cx="237823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Noise Analysis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2D2368D-7D4B-48FD-BF4C-6EC9CB6F920E}"/>
              </a:ext>
            </a:extLst>
          </p:cNvPr>
          <p:cNvSpPr txBox="1"/>
          <p:nvPr/>
        </p:nvSpPr>
        <p:spPr>
          <a:xfrm>
            <a:off x="1076505" y="1479609"/>
            <a:ext cx="313803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Linear Fit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355A20-2C2E-4C03-8592-A5470D02D616}"/>
              </a:ext>
            </a:extLst>
          </p:cNvPr>
          <p:cNvSpPr txBox="1"/>
          <p:nvPr/>
        </p:nvSpPr>
        <p:spPr>
          <a:xfrm>
            <a:off x="2001621" y="5466778"/>
            <a:ext cx="20534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Failed LOSS determination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DF26B4B-1F7E-4038-AD3F-BEDC1FED76EA}"/>
              </a:ext>
            </a:extLst>
          </p:cNvPr>
          <p:cNvSpPr txBox="1"/>
          <p:nvPr/>
        </p:nvSpPr>
        <p:spPr>
          <a:xfrm>
            <a:off x="5309811" y="5477134"/>
            <a:ext cx="25712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Successful LOSS determination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14846CF-D043-4796-94E6-58C6BA09A396}"/>
              </a:ext>
            </a:extLst>
          </p:cNvPr>
          <p:cNvSpPr txBox="1"/>
          <p:nvPr/>
        </p:nvSpPr>
        <p:spPr>
          <a:xfrm>
            <a:off x="9135725" y="5437888"/>
            <a:ext cx="21365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Practical range for use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2616C9D1-7398-4786-8084-6F4BFB053F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Precision of LOSS values</a:t>
            </a:r>
          </a:p>
        </p:txBody>
      </p:sp>
    </p:spTree>
    <p:extLst>
      <p:ext uri="{BB962C8B-B14F-4D97-AF65-F5344CB8AC3E}">
        <p14:creationId xmlns:p14="http://schemas.microsoft.com/office/powerpoint/2010/main" val="2967235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/>
      <p:bldP spid="1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589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000" dirty="0"/>
              <a:t>Which settling profile is preferred in clarifiers?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45DACD5-DB3C-45F9-A2D1-668B55285466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38683" y="2657873"/>
            <a:ext cx="1819117" cy="272991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6472469-034F-4F47-A686-2DC06A2940EC}"/>
              </a:ext>
            </a:extLst>
          </p:cNvPr>
          <p:cNvSpPr txBox="1"/>
          <p:nvPr/>
        </p:nvSpPr>
        <p:spPr>
          <a:xfrm>
            <a:off x="6284259" y="2657873"/>
            <a:ext cx="65442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B)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62AC876-8265-4AC0-8DAA-ED3B7C842DAC}"/>
              </a:ext>
            </a:extLst>
          </p:cNvPr>
          <p:cNvSpPr txBox="1"/>
          <p:nvPr/>
        </p:nvSpPr>
        <p:spPr>
          <a:xfrm>
            <a:off x="2245659" y="2652089"/>
            <a:ext cx="57374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A)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1B10705-CAE7-4AFD-A499-12A7B7D3548D}"/>
              </a:ext>
            </a:extLst>
          </p:cNvPr>
          <p:cNvSpPr txBox="1"/>
          <p:nvPr/>
        </p:nvSpPr>
        <p:spPr>
          <a:xfrm>
            <a:off x="6284259" y="5415411"/>
            <a:ext cx="35679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Hindered Settling (slow)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    CSV &lt; 0.6 m/h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70B49B-D766-4215-A2AD-D63045BC19C6}"/>
              </a:ext>
            </a:extLst>
          </p:cNvPr>
          <p:cNvSpPr txBox="1"/>
          <p:nvPr/>
        </p:nvSpPr>
        <p:spPr>
          <a:xfrm>
            <a:off x="2187390" y="5449546"/>
            <a:ext cx="37203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Flocculent Settling (fast)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   CSV: 0.6 – 1.5 m/h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284E0CB-B7F7-44B8-B85C-C8F65ECD39B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59742" y="2685495"/>
            <a:ext cx="1819117" cy="2729916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C98D2EB5-83BE-41F1-BC7D-A81C89CD1D26}"/>
              </a:ext>
            </a:extLst>
          </p:cNvPr>
          <p:cNvSpPr/>
          <p:nvPr/>
        </p:nvSpPr>
        <p:spPr>
          <a:xfrm>
            <a:off x="2205318" y="2685495"/>
            <a:ext cx="573742" cy="553998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358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4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48">
            <a:extLst>
              <a:ext uri="{FF2B5EF4-FFF2-40B4-BE49-F238E27FC236}">
                <a16:creationId xmlns:a16="http://schemas.microsoft.com/office/drawing/2014/main" id="{F86F6851-78FE-43CF-B0DA-4A969FC0B2D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839" y="2100054"/>
            <a:ext cx="3368683" cy="29171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348526C-7AC1-43F5-B580-B2A46F751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Precision of LOSS values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4D1EA7F-CCEB-4FC7-8C51-4DC15724F40F}"/>
              </a:ext>
            </a:extLst>
          </p:cNvPr>
          <p:cNvSpPr txBox="1"/>
          <p:nvPr/>
        </p:nvSpPr>
        <p:spPr>
          <a:xfrm rot="16200000">
            <a:off x="-1561938" y="3329566"/>
            <a:ext cx="36081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Std. error (± mgTSS/L)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ight Brace 12">
            <a:extLst>
              <a:ext uri="{FF2B5EF4-FFF2-40B4-BE49-F238E27FC236}">
                <a16:creationId xmlns:a16="http://schemas.microsoft.com/office/drawing/2014/main" id="{0F755C0D-08C8-4552-A6EA-2821F46B5AD4}"/>
              </a:ext>
            </a:extLst>
          </p:cNvPr>
          <p:cNvSpPr/>
          <p:nvPr/>
        </p:nvSpPr>
        <p:spPr>
          <a:xfrm rot="5400000">
            <a:off x="1587003" y="4840481"/>
            <a:ext cx="257454" cy="498760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BE8CE3D-8CE6-47E7-81DC-5E60C3BE927E}"/>
              </a:ext>
            </a:extLst>
          </p:cNvPr>
          <p:cNvSpPr txBox="1"/>
          <p:nvPr/>
        </p:nvSpPr>
        <p:spPr>
          <a:xfrm>
            <a:off x="1095591" y="5215646"/>
            <a:ext cx="12997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Secondary EAST</a:t>
            </a:r>
          </a:p>
        </p:txBody>
      </p:sp>
      <p:sp>
        <p:nvSpPr>
          <p:cNvPr id="15" name="Right Brace 14">
            <a:extLst>
              <a:ext uri="{FF2B5EF4-FFF2-40B4-BE49-F238E27FC236}">
                <a16:creationId xmlns:a16="http://schemas.microsoft.com/office/drawing/2014/main" id="{D84FA8A2-D89B-44AB-AC7E-3BBEB57E4308}"/>
              </a:ext>
            </a:extLst>
          </p:cNvPr>
          <p:cNvSpPr/>
          <p:nvPr/>
        </p:nvSpPr>
        <p:spPr>
          <a:xfrm rot="5400000">
            <a:off x="2347472" y="5112820"/>
            <a:ext cx="762827" cy="481769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BA13FBC-A2D4-46D4-93D6-F21477DA315E}"/>
              </a:ext>
            </a:extLst>
          </p:cNvPr>
          <p:cNvSpPr txBox="1"/>
          <p:nvPr/>
        </p:nvSpPr>
        <p:spPr>
          <a:xfrm>
            <a:off x="2083940" y="5747038"/>
            <a:ext cx="12997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Secondary WEST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CE734BE-D7E7-4E1D-8F4B-3162EC7E6ABC}"/>
              </a:ext>
            </a:extLst>
          </p:cNvPr>
          <p:cNvCxnSpPr>
            <a:cxnSpLocks/>
          </p:cNvCxnSpPr>
          <p:nvPr/>
        </p:nvCxnSpPr>
        <p:spPr>
          <a:xfrm>
            <a:off x="3492661" y="4956417"/>
            <a:ext cx="0" cy="332913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FEDE2705-CB73-4754-AE2E-CF494EB3F1F9}"/>
              </a:ext>
            </a:extLst>
          </p:cNvPr>
          <p:cNvSpPr txBox="1"/>
          <p:nvPr/>
        </p:nvSpPr>
        <p:spPr>
          <a:xfrm>
            <a:off x="3062390" y="5223265"/>
            <a:ext cx="877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BNR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ACF4516-ED05-4D9C-9850-B4F2D9CFD2DE}"/>
              </a:ext>
            </a:extLst>
          </p:cNvPr>
          <p:cNvSpPr txBox="1"/>
          <p:nvPr/>
        </p:nvSpPr>
        <p:spPr>
          <a:xfrm rot="16200000">
            <a:off x="2615232" y="3329563"/>
            <a:ext cx="36081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Std. error (± mgTSS/L)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F8808FA-D3D2-4ED3-AD40-8E5EC96F8ADD}"/>
              </a:ext>
            </a:extLst>
          </p:cNvPr>
          <p:cNvSpPr txBox="1"/>
          <p:nvPr/>
        </p:nvSpPr>
        <p:spPr>
          <a:xfrm>
            <a:off x="5880354" y="4902818"/>
            <a:ext cx="15680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Sample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3DEA5E5-3B22-45B6-92FF-D2564DB8B73B}"/>
              </a:ext>
            </a:extLst>
          </p:cNvPr>
          <p:cNvSpPr txBox="1"/>
          <p:nvPr/>
        </p:nvSpPr>
        <p:spPr>
          <a:xfrm>
            <a:off x="5276202" y="1667202"/>
            <a:ext cx="27264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Sigmoid Fit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B8BFE93-9F2F-439B-A0F0-D7F50E5F50A9}"/>
              </a:ext>
            </a:extLst>
          </p:cNvPr>
          <p:cNvSpPr txBox="1"/>
          <p:nvPr/>
        </p:nvSpPr>
        <p:spPr>
          <a:xfrm>
            <a:off x="1125890" y="1667202"/>
            <a:ext cx="26961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Linear Fit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13E96233-10E4-4A94-9C07-F8B3488998AA}"/>
              </a:ext>
            </a:extLst>
          </p:cNvPr>
          <p:cNvCxnSpPr>
            <a:cxnSpLocks/>
          </p:cNvCxnSpPr>
          <p:nvPr/>
        </p:nvCxnSpPr>
        <p:spPr>
          <a:xfrm>
            <a:off x="1178254" y="2647405"/>
            <a:ext cx="2643761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0668D654-8851-462E-8C2B-16D9BF5183AE}"/>
              </a:ext>
            </a:extLst>
          </p:cNvPr>
          <p:cNvSpPr txBox="1"/>
          <p:nvPr/>
        </p:nvSpPr>
        <p:spPr>
          <a:xfrm>
            <a:off x="4770746" y="5735365"/>
            <a:ext cx="3951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Criteria 2 ( &lt; 100 mgTSS/L)</a:t>
            </a: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939C3083-C494-47EB-9E9C-6897989421AB}"/>
              </a:ext>
            </a:extLst>
          </p:cNvPr>
          <p:cNvCxnSpPr>
            <a:cxnSpLocks/>
          </p:cNvCxnSpPr>
          <p:nvPr/>
        </p:nvCxnSpPr>
        <p:spPr>
          <a:xfrm>
            <a:off x="8901842" y="5969032"/>
            <a:ext cx="773381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Picture 51">
            <a:extLst>
              <a:ext uri="{FF2B5EF4-FFF2-40B4-BE49-F238E27FC236}">
                <a16:creationId xmlns:a16="http://schemas.microsoft.com/office/drawing/2014/main" id="{209F60FC-2295-4A57-A1EF-8A601C2EF4B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33928" y="2100057"/>
            <a:ext cx="3388230" cy="2917106"/>
          </a:xfrm>
          <a:prstGeom prst="rect">
            <a:avLst/>
          </a:prstGeom>
        </p:spPr>
      </p:pic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8B47E8F8-79DE-4764-86DC-9B73EFAB7C05}"/>
              </a:ext>
            </a:extLst>
          </p:cNvPr>
          <p:cNvCxnSpPr>
            <a:cxnSpLocks/>
          </p:cNvCxnSpPr>
          <p:nvPr/>
        </p:nvCxnSpPr>
        <p:spPr>
          <a:xfrm>
            <a:off x="5358866" y="2651759"/>
            <a:ext cx="2643761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AF88C393-E823-4F6C-9FC8-EE085C442541}"/>
              </a:ext>
            </a:extLst>
          </p:cNvPr>
          <p:cNvSpPr txBox="1"/>
          <p:nvPr/>
        </p:nvSpPr>
        <p:spPr>
          <a:xfrm rot="16200000">
            <a:off x="6792400" y="3329566"/>
            <a:ext cx="36081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Std. error (± mgTSS/L)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CBF1349-AAAF-4C71-B3A2-96F37BD51017}"/>
              </a:ext>
            </a:extLst>
          </p:cNvPr>
          <p:cNvSpPr txBox="1"/>
          <p:nvPr/>
        </p:nvSpPr>
        <p:spPr>
          <a:xfrm>
            <a:off x="10089873" y="4892040"/>
            <a:ext cx="15680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Sample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211539B-8EEB-4BA2-9729-69CB166E9AB5}"/>
              </a:ext>
            </a:extLst>
          </p:cNvPr>
          <p:cNvSpPr txBox="1"/>
          <p:nvPr/>
        </p:nvSpPr>
        <p:spPr>
          <a:xfrm>
            <a:off x="9438033" y="1661913"/>
            <a:ext cx="27539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Noise Analysis</a:t>
            </a: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5FB3AAFF-D5D8-4B27-ABCA-DDCDCA239464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98187" y="2100057"/>
            <a:ext cx="3372876" cy="2917105"/>
          </a:xfrm>
          <a:prstGeom prst="rect">
            <a:avLst/>
          </a:prstGeom>
        </p:spPr>
      </p:pic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F210CAE9-E75C-420B-8C17-855591AFC969}"/>
              </a:ext>
            </a:extLst>
          </p:cNvPr>
          <p:cNvCxnSpPr>
            <a:cxnSpLocks/>
          </p:cNvCxnSpPr>
          <p:nvPr/>
        </p:nvCxnSpPr>
        <p:spPr>
          <a:xfrm>
            <a:off x="9527301" y="2651759"/>
            <a:ext cx="2643761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4989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 animBg="1"/>
      <p:bldP spid="14" grpId="0"/>
      <p:bldP spid="15" grpId="0" animBg="1"/>
      <p:bldP spid="16" grpId="0"/>
      <p:bldP spid="18" grpId="0"/>
      <p:bldP spid="26" grpId="0"/>
      <p:bldP spid="30" grpId="0"/>
      <p:bldP spid="32" grpId="0"/>
      <p:bldP spid="34" grpId="0"/>
      <p:bldP spid="54" grpId="0"/>
      <p:bldP spid="55" grpId="0"/>
      <p:bldP spid="5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3AFDE746-316B-4983-B494-1C24671326B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160" y="834500"/>
            <a:ext cx="3746504" cy="470072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66D6E24-E3C5-49DE-802D-266E70425D62}"/>
              </a:ext>
            </a:extLst>
          </p:cNvPr>
          <p:cNvSpPr txBox="1"/>
          <p:nvPr/>
        </p:nvSpPr>
        <p:spPr>
          <a:xfrm>
            <a:off x="4455465" y="169260"/>
            <a:ext cx="343928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>
                <a:latin typeface="Arial" panose="020B0604020202020204" pitchFamily="34" charset="0"/>
                <a:cs typeface="Arial" panose="020B0604020202020204" pitchFamily="34" charset="0"/>
              </a:rPr>
              <a:t>Sigmoid Fit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084CBA5-E4B9-4B8A-A7E8-92B98449ED3A}"/>
              </a:ext>
            </a:extLst>
          </p:cNvPr>
          <p:cNvSpPr txBox="1"/>
          <p:nvPr/>
        </p:nvSpPr>
        <p:spPr>
          <a:xfrm>
            <a:off x="328790" y="169260"/>
            <a:ext cx="349933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>
                <a:latin typeface="Arial" panose="020B0604020202020204" pitchFamily="34" charset="0"/>
                <a:cs typeface="Arial" panose="020B0604020202020204" pitchFamily="34" charset="0"/>
              </a:rPr>
              <a:t>Noise Analysis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0FC8C40-86E4-4D63-A074-0EAF63AD2265}"/>
              </a:ext>
            </a:extLst>
          </p:cNvPr>
          <p:cNvSpPr txBox="1"/>
          <p:nvPr/>
        </p:nvSpPr>
        <p:spPr>
          <a:xfrm>
            <a:off x="8522093" y="169260"/>
            <a:ext cx="34323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>
                <a:latin typeface="Arial" panose="020B0604020202020204" pitchFamily="34" charset="0"/>
                <a:cs typeface="Arial" panose="020B0604020202020204" pitchFamily="34" charset="0"/>
              </a:rPr>
              <a:t>Linear Fit</a:t>
            </a:r>
          </a:p>
        </p:txBody>
      </p:sp>
      <p:sp>
        <p:nvSpPr>
          <p:cNvPr id="11" name="Right Brace 10">
            <a:extLst>
              <a:ext uri="{FF2B5EF4-FFF2-40B4-BE49-F238E27FC236}">
                <a16:creationId xmlns:a16="http://schemas.microsoft.com/office/drawing/2014/main" id="{CC8B2F26-F979-4110-BE81-C47C1C221ED7}"/>
              </a:ext>
            </a:extLst>
          </p:cNvPr>
          <p:cNvSpPr/>
          <p:nvPr/>
        </p:nvSpPr>
        <p:spPr>
          <a:xfrm rot="5400000">
            <a:off x="1618921" y="5316473"/>
            <a:ext cx="257454" cy="570674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EC856A9-33F3-43D4-81C1-63A05FB0F71D}"/>
              </a:ext>
            </a:extLst>
          </p:cNvPr>
          <p:cNvSpPr txBox="1"/>
          <p:nvPr/>
        </p:nvSpPr>
        <p:spPr>
          <a:xfrm>
            <a:off x="988178" y="5761314"/>
            <a:ext cx="14711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Secondary EAST</a:t>
            </a:r>
          </a:p>
        </p:txBody>
      </p:sp>
      <p:sp>
        <p:nvSpPr>
          <p:cNvPr id="17" name="Right Brace 16">
            <a:extLst>
              <a:ext uri="{FF2B5EF4-FFF2-40B4-BE49-F238E27FC236}">
                <a16:creationId xmlns:a16="http://schemas.microsoft.com/office/drawing/2014/main" id="{E2CFD3E8-2904-4573-863F-93F8E60C5F24}"/>
              </a:ext>
            </a:extLst>
          </p:cNvPr>
          <p:cNvSpPr/>
          <p:nvPr/>
        </p:nvSpPr>
        <p:spPr>
          <a:xfrm rot="5400000">
            <a:off x="2661690" y="5316473"/>
            <a:ext cx="257454" cy="570674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18A9B3F-3BDF-473D-948F-6D1E4B788E63}"/>
              </a:ext>
            </a:extLst>
          </p:cNvPr>
          <p:cNvSpPr txBox="1"/>
          <p:nvPr/>
        </p:nvSpPr>
        <p:spPr>
          <a:xfrm>
            <a:off x="2042268" y="5761313"/>
            <a:ext cx="14711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Secondary WEST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0695986-85B2-47AF-BAB6-5FE1C49F9BFD}"/>
              </a:ext>
            </a:extLst>
          </p:cNvPr>
          <p:cNvCxnSpPr/>
          <p:nvPr/>
        </p:nvCxnSpPr>
        <p:spPr>
          <a:xfrm>
            <a:off x="3519205" y="5473082"/>
            <a:ext cx="0" cy="332913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979F38F-429A-4A15-B402-E4590BC11E0D}"/>
              </a:ext>
            </a:extLst>
          </p:cNvPr>
          <p:cNvSpPr txBox="1"/>
          <p:nvPr/>
        </p:nvSpPr>
        <p:spPr>
          <a:xfrm>
            <a:off x="2999440" y="5761010"/>
            <a:ext cx="11363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BNR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6DAF78A-9020-4954-96B5-5F20CAD26223}"/>
              </a:ext>
            </a:extLst>
          </p:cNvPr>
          <p:cNvSpPr txBox="1"/>
          <p:nvPr/>
        </p:nvSpPr>
        <p:spPr>
          <a:xfrm>
            <a:off x="5893411" y="5469261"/>
            <a:ext cx="15680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Sample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0DBE8BB-7411-4D3E-B580-A86FCB15B571}"/>
              </a:ext>
            </a:extLst>
          </p:cNvPr>
          <p:cNvSpPr txBox="1"/>
          <p:nvPr/>
        </p:nvSpPr>
        <p:spPr>
          <a:xfrm>
            <a:off x="10028930" y="5473083"/>
            <a:ext cx="15680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Sample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7602EC62-710A-4954-8BCC-E3E5C8512A9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34175" y="834500"/>
            <a:ext cx="3733008" cy="4700729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E577B8A-2472-4E67-93FB-9E594A23A4D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69693" y="834499"/>
            <a:ext cx="3737145" cy="470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909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 animBg="1"/>
      <p:bldP spid="14" grpId="0"/>
      <p:bldP spid="17" grpId="0" animBg="1"/>
      <p:bldP spid="18" grpId="0"/>
      <p:bldP spid="20" grpId="0"/>
      <p:bldP spid="21" grpId="0"/>
      <p:bldP spid="2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A8D49-020E-48A9-82FA-FEF297D40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Thoughts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BB814C-33EF-46AA-8DB3-47B67D83D5D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1153503" cy="4351338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sz="3000" dirty="0"/>
              <a:t>Noise Analysis was the most reliable method for calculating 						    the LOSS concentration</a:t>
            </a:r>
          </a:p>
          <a:p>
            <a:pPr marL="0" indent="0">
              <a:buNone/>
            </a:pPr>
            <a:endParaRPr lang="en-US" sz="800" dirty="0"/>
          </a:p>
          <a:p>
            <a:pPr marL="0" indent="0">
              <a:lnSpc>
                <a:spcPct val="100000"/>
              </a:lnSpc>
              <a:buNone/>
            </a:pPr>
            <a:r>
              <a:rPr lang="en-US" sz="3000" dirty="0"/>
              <a:t>Suitable light conditions and settling times for LOSS experiments 								       were determined</a:t>
            </a:r>
          </a:p>
          <a:p>
            <a:pPr marL="0" indent="0">
              <a:buNone/>
            </a:pPr>
            <a:endParaRPr lang="en-US" sz="800" dirty="0"/>
          </a:p>
          <a:p>
            <a:pPr marL="0" indent="0">
              <a:buNone/>
            </a:pPr>
            <a:r>
              <a:rPr lang="en-US" sz="3000" dirty="0"/>
              <a:t>The Limit of Stokesian Settling (LOSS) could be used as a 						parameter for clarifier operation</a:t>
            </a:r>
          </a:p>
        </p:txBody>
      </p:sp>
    </p:spTree>
    <p:extLst>
      <p:ext uri="{BB962C8B-B14F-4D97-AF65-F5344CB8AC3E}">
        <p14:creationId xmlns:p14="http://schemas.microsoft.com/office/powerpoint/2010/main" val="1468024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A8D49-020E-48A9-82FA-FEF297D40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BB814C-33EF-46AA-8DB3-47B67D83D5D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134600" cy="4351338"/>
          </a:xfrm>
        </p:spPr>
        <p:txBody>
          <a:bodyPr/>
          <a:lstStyle/>
          <a:p>
            <a:pPr marL="0" lvl="0" indent="0">
              <a:lnSpc>
                <a:spcPct val="150000"/>
              </a:lnSpc>
              <a:spcBef>
                <a:spcPts val="1800"/>
              </a:spcBef>
              <a:buNone/>
            </a:pPr>
            <a:r>
              <a:rPr lang="en-US" sz="2400" b="1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Mancell-Egala, William ASK</a:t>
            </a:r>
            <a:r>
              <a:rPr lang="en-US" sz="240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, David J. Kinnear, Kimberly L. Jones, 	Haydee De Clippeleir, </a:t>
            </a:r>
            <a:r>
              <a:rPr lang="en-US" sz="2400" dirty="0" err="1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Imre</a:t>
            </a:r>
            <a:r>
              <a:rPr lang="en-US" sz="240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Takacs, and Sudhir N. Murthy. "Limit of 	stokesian settling concentration characterizes sludge settling 	velocity." Water research 90 </a:t>
            </a:r>
            <a:r>
              <a:rPr lang="en-US" sz="2400" b="1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(2016)</a:t>
            </a:r>
            <a:r>
              <a:rPr lang="en-US" sz="240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: 100-110. </a:t>
            </a:r>
          </a:p>
          <a:p>
            <a:pPr marL="0" lvl="0" indent="0">
              <a:lnSpc>
                <a:spcPct val="150000"/>
              </a:lnSpc>
              <a:spcBef>
                <a:spcPts val="1800"/>
              </a:spcBef>
              <a:buNone/>
            </a:pPr>
            <a:r>
              <a:rPr lang="en-US" sz="2400" b="1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Takács, </a:t>
            </a:r>
            <a:r>
              <a:rPr lang="en-US" sz="2400" b="1" dirty="0" err="1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Imre</a:t>
            </a:r>
            <a:r>
              <a:rPr lang="en-US" sz="240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, Gilles G. </a:t>
            </a:r>
            <a:r>
              <a:rPr lang="en-US" sz="2400" dirty="0" err="1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Patry</a:t>
            </a:r>
            <a:r>
              <a:rPr lang="en-US" sz="240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, and Daniel Nolasco. "A dynamic model of 	the clarification-thickening process." Water research 25, no. 10 	</a:t>
            </a:r>
            <a:r>
              <a:rPr lang="en-US" sz="2400" b="1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(1991)</a:t>
            </a:r>
            <a:r>
              <a:rPr lang="en-US" sz="240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: 1263-1271.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4112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78B5E85-2634-45E8-913C-A5BD136B916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96202" y="231644"/>
            <a:ext cx="1947088" cy="13255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815B058-6769-4A8B-ADFE-D8E78EA674B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8427" y="1287866"/>
            <a:ext cx="1638242" cy="12518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828A0A1-13B4-4E37-B460-A7009C44A0D5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689" y="3698418"/>
            <a:ext cx="1571356" cy="10371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292482C-3B70-4D01-A464-0CC86124736B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68527" y="5417994"/>
            <a:ext cx="2805136" cy="6507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7AE7D71-1C32-4767-BF90-6B0F2123E252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8792823" y="1214194"/>
            <a:ext cx="3394857" cy="13255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21BD9D4-EF95-4CA7-A810-56F4D599F5E3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92823" y="3908893"/>
            <a:ext cx="3399177" cy="826648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71752442-388F-4C05-A6C1-56FBCFF96AF7}"/>
              </a:ext>
            </a:extLst>
          </p:cNvPr>
          <p:cNvSpPr txBox="1">
            <a:spLocks/>
          </p:cNvSpPr>
          <p:nvPr/>
        </p:nvSpPr>
        <p:spPr>
          <a:xfrm>
            <a:off x="2555082" y="1726784"/>
            <a:ext cx="5947004" cy="9789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sz="3600" dirty="0">
                <a:solidFill>
                  <a:schemeClr val="accent1"/>
                </a:solidFill>
              </a:rPr>
              <a:t>Thanks for your attention!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13A9674-FEF2-44F1-BA7D-C83B3722A3CC}"/>
              </a:ext>
            </a:extLst>
          </p:cNvPr>
          <p:cNvSpPr txBox="1"/>
          <p:nvPr/>
        </p:nvSpPr>
        <p:spPr>
          <a:xfrm>
            <a:off x="2966364" y="2707220"/>
            <a:ext cx="4806764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Contact Information</a:t>
            </a:r>
          </a:p>
          <a:p>
            <a:pPr algn="ctr"/>
            <a:endParaRPr lang="en-US" sz="2800" dirty="0"/>
          </a:p>
          <a:p>
            <a:pPr algn="ctr"/>
            <a:r>
              <a:rPr lang="en-US" sz="3000" b="1" dirty="0">
                <a:latin typeface="Arial" panose="020B0604020202020204" pitchFamily="34" charset="0"/>
                <a:cs typeface="Arial" panose="020B0604020202020204" pitchFamily="34" charset="0"/>
              </a:rPr>
              <a:t>Ola Olagunju</a:t>
            </a:r>
          </a:p>
          <a:p>
            <a:pPr algn="ctr"/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  <a:hlinkClick r:id="rId9"/>
              </a:rPr>
              <a:t>ola.olagunju@dcwater.com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3000" u="sng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5955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F0E516-C60D-4CF4-A53B-FC7039880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dirty="0"/>
              <a:t>Additional Slides</a:t>
            </a:r>
          </a:p>
        </p:txBody>
      </p:sp>
    </p:spTree>
    <p:extLst>
      <p:ext uri="{BB962C8B-B14F-4D97-AF65-F5344CB8AC3E}">
        <p14:creationId xmlns:p14="http://schemas.microsoft.com/office/powerpoint/2010/main" val="34646720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3EA8F5-4235-4771-93AC-B863A616F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Limit of Stokesian Settling (LOSS)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A94B45-AF33-4275-8A2B-35806A441A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854146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3000" dirty="0"/>
              <a:t>Pros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600" dirty="0"/>
              <a:t>Capture transition from flocculent to hindered</a:t>
            </a:r>
          </a:p>
          <a:p>
            <a:pPr marL="457200" lvl="1" indent="0">
              <a:lnSpc>
                <a:spcPct val="100000"/>
              </a:lnSpc>
              <a:buNone/>
            </a:pPr>
            <a:endParaRPr lang="en-US" sz="600" dirty="0"/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600" dirty="0"/>
              <a:t>Provide maximum concentration to enter the clarifier feed well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1D8D333-5F6E-4753-85C8-6130135E1BF7}"/>
              </a:ext>
            </a:extLst>
          </p:cNvPr>
          <p:cNvSpPr txBox="1">
            <a:spLocks/>
          </p:cNvSpPr>
          <p:nvPr/>
        </p:nvSpPr>
        <p:spPr>
          <a:xfrm>
            <a:off x="5692346" y="1825625"/>
            <a:ext cx="4854146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/>
              <a:buNone/>
            </a:pPr>
            <a:r>
              <a:rPr lang="en-US" sz="3000" dirty="0"/>
              <a:t>Cons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600" dirty="0"/>
              <a:t>NSS fraction</a:t>
            </a:r>
          </a:p>
          <a:p>
            <a:pPr marL="457200" lvl="1" indent="0">
              <a:lnSpc>
                <a:spcPct val="100000"/>
              </a:lnSpc>
              <a:buFont typeface="Arial"/>
              <a:buNone/>
            </a:pPr>
            <a:endParaRPr lang="en-US" sz="600" dirty="0"/>
          </a:p>
        </p:txBody>
      </p:sp>
    </p:spTree>
    <p:extLst>
      <p:ext uri="{BB962C8B-B14F-4D97-AF65-F5344CB8AC3E}">
        <p14:creationId xmlns:p14="http://schemas.microsoft.com/office/powerpoint/2010/main" val="852470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F638984-9770-4DC8-9104-6A132F99D3A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151"/>
          <a:stretch/>
        </p:blipFill>
        <p:spPr>
          <a:xfrm>
            <a:off x="600890" y="418010"/>
            <a:ext cx="10415769" cy="5799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5588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694059A-D166-4262-8BC7-FA2091D71AD6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7367" y="792986"/>
            <a:ext cx="9828315" cy="4684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4863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BD52D35-0EC4-46F0-96F1-D269C0A125A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73343" y="0"/>
            <a:ext cx="92453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2934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1F925CB1-7A26-44D4-AD6B-890ACAC05703}"/>
              </a:ext>
            </a:extLst>
          </p:cNvPr>
          <p:cNvSpPr/>
          <p:nvPr/>
        </p:nvSpPr>
        <p:spPr>
          <a:xfrm>
            <a:off x="8293048" y="1684895"/>
            <a:ext cx="3659494" cy="4055688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247A706-79F0-4B65-8BC9-9B120390A4E2}"/>
              </a:ext>
            </a:extLst>
          </p:cNvPr>
          <p:cNvSpPr/>
          <p:nvPr/>
        </p:nvSpPr>
        <p:spPr>
          <a:xfrm>
            <a:off x="4565624" y="1690688"/>
            <a:ext cx="3659494" cy="4055688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830F602-4878-4F75-AC79-FAA621D810FD}"/>
              </a:ext>
            </a:extLst>
          </p:cNvPr>
          <p:cNvSpPr/>
          <p:nvPr/>
        </p:nvSpPr>
        <p:spPr>
          <a:xfrm>
            <a:off x="838200" y="1690688"/>
            <a:ext cx="3659494" cy="4055688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Clarifier/Settling Techniques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3769659" cy="9086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Sludge Bed Detectors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CBB89F0-0BB4-410C-BF6E-03E719B4F889}"/>
              </a:ext>
            </a:extLst>
          </p:cNvPr>
          <p:cNvSpPr txBox="1">
            <a:spLocks/>
          </p:cNvSpPr>
          <p:nvPr/>
        </p:nvSpPr>
        <p:spPr>
          <a:xfrm>
            <a:off x="4607859" y="1825625"/>
            <a:ext cx="3769659" cy="9086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/>
              <a:t>Sludge Volume Index (SVI) and DSVI</a:t>
            </a:r>
          </a:p>
          <a:p>
            <a:pPr marL="0" indent="0">
              <a:buFont typeface="Arial"/>
              <a:buNone/>
            </a:pP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8E59E7C-E6B5-4387-8F6C-8DA470847A80}"/>
              </a:ext>
            </a:extLst>
          </p:cNvPr>
          <p:cNvSpPr txBox="1">
            <a:spLocks/>
          </p:cNvSpPr>
          <p:nvPr/>
        </p:nvSpPr>
        <p:spPr>
          <a:xfrm>
            <a:off x="8377518" y="1825625"/>
            <a:ext cx="3769659" cy="9086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/>
              <a:t>State Point Analysis (SPA)</a:t>
            </a:r>
          </a:p>
          <a:p>
            <a:pPr marL="0" indent="0">
              <a:buFont typeface="Arial"/>
              <a:buNone/>
            </a:pP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8A49963-E25B-492A-A10D-7A2A8830642E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1211" y="2427988"/>
            <a:ext cx="3549330" cy="314661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F44A15C-2C8F-47C0-B2BA-55E3A0469C63}"/>
              </a:ext>
            </a:extLst>
          </p:cNvPr>
          <p:cNvSpPr txBox="1"/>
          <p:nvPr/>
        </p:nvSpPr>
        <p:spPr>
          <a:xfrm>
            <a:off x="886694" y="4492047"/>
            <a:ext cx="32990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Markland Specialty Engineering Ltd.</a:t>
            </a:r>
            <a:endParaRPr lang="en-US" sz="5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B0706A4-E95F-45F1-9DD2-4B84FF7C8C5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81726" y="2747181"/>
            <a:ext cx="3227291" cy="273758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95B0F6B-9E5C-4B9E-8455-3CCF62DD444F}"/>
              </a:ext>
            </a:extLst>
          </p:cNvPr>
          <p:cNvSpPr txBox="1"/>
          <p:nvPr/>
        </p:nvSpPr>
        <p:spPr>
          <a:xfrm>
            <a:off x="4710006" y="5491239"/>
            <a:ext cx="32990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Biological Waste Treatment Expert</a:t>
            </a:r>
            <a:endParaRPr lang="en-US" sz="5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8" name="Picture 4" descr="The state point diagram Â ">
            <a:extLst>
              <a:ext uri="{FF2B5EF4-FFF2-40B4-BE49-F238E27FC236}">
                <a16:creationId xmlns:a16="http://schemas.microsoft.com/office/drawing/2014/main" id="{CC22F139-7558-4E4B-A2B9-39CC475EFD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77518" y="3053615"/>
            <a:ext cx="3403183" cy="2213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76F38FF9-7CF6-4617-B66F-B55771BDA891}"/>
              </a:ext>
            </a:extLst>
          </p:cNvPr>
          <p:cNvSpPr txBox="1"/>
          <p:nvPr/>
        </p:nvSpPr>
        <p:spPr>
          <a:xfrm>
            <a:off x="8305895" y="5250308"/>
            <a:ext cx="32990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CB </a:t>
            </a:r>
            <a:r>
              <a:rPr lang="en-US" sz="1200" i="1" dirty="0" err="1">
                <a:latin typeface="Arial" panose="020B0604020202020204" pitchFamily="34" charset="0"/>
                <a:cs typeface="Arial" panose="020B0604020202020204" pitchFamily="34" charset="0"/>
              </a:rPr>
              <a:t>Skoura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 et al., 2016</a:t>
            </a:r>
            <a:endParaRPr lang="en-US" sz="5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6909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5" grpId="0" animBg="1"/>
      <p:bldP spid="14" grpId="0" animBg="1"/>
      <p:bldP spid="3" grpId="0" build="p"/>
      <p:bldP spid="4" grpId="0"/>
      <p:bldP spid="5" grpId="0"/>
      <p:bldP spid="17" grpId="0"/>
      <p:bldP spid="20" grpId="0"/>
      <p:bldP spid="23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316CC5F-F315-449E-A934-1D5749CFB319}"/>
              </a:ext>
            </a:extLst>
          </p:cNvPr>
          <p:cNvPicPr/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20047" y="-39370"/>
            <a:ext cx="5742305" cy="6897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76194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1FB3605-BDDE-4D22-B719-7BD0BE05509A}"/>
              </a:ext>
            </a:extLst>
          </p:cNvPr>
          <p:cNvPicPr/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97225" y="-33337"/>
            <a:ext cx="5797550" cy="6924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45547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43FB624-BAA8-402E-AE25-543F3291AB9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2675" y="221813"/>
            <a:ext cx="4189640" cy="301559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F55A6DA-D305-40D8-86F1-C9C0966DDBE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221812"/>
            <a:ext cx="4189640" cy="301559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1BFC174-045C-4B24-AF10-9B2BE106B959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01180" y="3332195"/>
            <a:ext cx="4189640" cy="3015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95813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A1E4191-57EC-41BB-A623-9F2AEA6BC745}"/>
              </a:ext>
            </a:extLst>
          </p:cNvPr>
          <p:cNvPicPr/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48660" y="-33337"/>
            <a:ext cx="5694680" cy="6924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3402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D2E6A80-FBD0-49DB-B5B3-A55A7D4D7DC3}"/>
              </a:ext>
            </a:extLst>
          </p:cNvPr>
          <p:cNvPicPr/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81944" y="409303"/>
            <a:ext cx="6795724" cy="5740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62434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8ABDA7A-2621-4CC1-947B-34D45904D512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55059" y="0"/>
            <a:ext cx="96818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9855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68054F-D7D0-4503-AF46-B127687D0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 of Stokesian Settling (LOSS)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E3C14E3-9EC7-47F8-8ED2-E65454A2DB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42436" y="1750477"/>
            <a:ext cx="5958014" cy="35175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8D35BE0-4FAA-47A1-B204-8656CFE80768}"/>
              </a:ext>
            </a:extLst>
          </p:cNvPr>
          <p:cNvSpPr txBox="1"/>
          <p:nvPr/>
        </p:nvSpPr>
        <p:spPr>
          <a:xfrm>
            <a:off x="7986859" y="3753689"/>
            <a:ext cx="28638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Hindered/Compression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348F52D-46D4-46F8-A8AF-ACEFECBFA004}"/>
              </a:ext>
            </a:extLst>
          </p:cNvPr>
          <p:cNvSpPr txBox="1"/>
          <p:nvPr/>
        </p:nvSpPr>
        <p:spPr>
          <a:xfrm>
            <a:off x="5992245" y="3457380"/>
            <a:ext cx="16541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Flocculent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DC4815-DCEE-4018-9216-2B5C776BA476}"/>
              </a:ext>
            </a:extLst>
          </p:cNvPr>
          <p:cNvSpPr txBox="1"/>
          <p:nvPr/>
        </p:nvSpPr>
        <p:spPr>
          <a:xfrm>
            <a:off x="5861860" y="4712044"/>
            <a:ext cx="28638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Non-settleable solids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46E259-DDAF-44F4-928C-E0E85A86FF22}"/>
              </a:ext>
            </a:extLst>
          </p:cNvPr>
          <p:cNvSpPr txBox="1"/>
          <p:nvPr/>
        </p:nvSpPr>
        <p:spPr>
          <a:xfrm>
            <a:off x="5928531" y="4079180"/>
            <a:ext cx="14763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Discrete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3A34582-2590-4796-8BFA-BFC68DDB86C9}"/>
              </a:ext>
            </a:extLst>
          </p:cNvPr>
          <p:cNvSpPr txBox="1"/>
          <p:nvPr/>
        </p:nvSpPr>
        <p:spPr>
          <a:xfrm>
            <a:off x="7646362" y="5222784"/>
            <a:ext cx="38771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Concentration (g/L)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E9F8DEF-AD60-46BF-9947-6814B484C81D}"/>
              </a:ext>
            </a:extLst>
          </p:cNvPr>
          <p:cNvSpPr txBox="1"/>
          <p:nvPr/>
        </p:nvSpPr>
        <p:spPr>
          <a:xfrm rot="16200000">
            <a:off x="4220973" y="3151190"/>
            <a:ext cx="28178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Settling velocity (m/h)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A6DBD6E-7CFB-4F42-B926-9F9DF53D6892}"/>
              </a:ext>
            </a:extLst>
          </p:cNvPr>
          <p:cNvSpPr txBox="1"/>
          <p:nvPr/>
        </p:nvSpPr>
        <p:spPr>
          <a:xfrm>
            <a:off x="5761705" y="5756901"/>
            <a:ext cx="61194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latin typeface="Arial" panose="020B0604020202020204" pitchFamily="34" charset="0"/>
                <a:cs typeface="Arial" panose="020B0604020202020204" pitchFamily="34" charset="0"/>
              </a:rPr>
              <a:t>Settling velocity model, Mancell-Egala et al., 2016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A254E36-1196-478E-9FB2-87209D444042}"/>
              </a:ext>
            </a:extLst>
          </p:cNvPr>
          <p:cNvCxnSpPr/>
          <p:nvPr/>
        </p:nvCxnSpPr>
        <p:spPr>
          <a:xfrm flipV="1">
            <a:off x="7208792" y="2994763"/>
            <a:ext cx="0" cy="5310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B50F9D0B-65CA-4805-96E6-615AAF14F15E}"/>
              </a:ext>
            </a:extLst>
          </p:cNvPr>
          <p:cNvSpPr txBox="1"/>
          <p:nvPr/>
        </p:nvSpPr>
        <p:spPr>
          <a:xfrm>
            <a:off x="6666703" y="2510921"/>
            <a:ext cx="125425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latin typeface="Arial" panose="020B0604020202020204" pitchFamily="34" charset="0"/>
                <a:cs typeface="Arial" panose="020B0604020202020204" pitchFamily="34" charset="0"/>
              </a:rPr>
              <a:t>LOSS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9A6EAED9-0662-42BB-9562-7AD49CACCD44}"/>
              </a:ext>
            </a:extLst>
          </p:cNvPr>
          <p:cNvSpPr txBox="1">
            <a:spLocks/>
          </p:cNvSpPr>
          <p:nvPr/>
        </p:nvSpPr>
        <p:spPr>
          <a:xfrm>
            <a:off x="771336" y="1808661"/>
            <a:ext cx="463353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/>
              <a:buNone/>
            </a:pPr>
            <a:r>
              <a:rPr lang="en-US" sz="3000" dirty="0"/>
              <a:t> Aims of parameter</a:t>
            </a:r>
          </a:p>
          <a:p>
            <a:pPr marL="0" indent="0">
              <a:lnSpc>
                <a:spcPct val="100000"/>
              </a:lnSpc>
              <a:buFont typeface="Arial"/>
              <a:buNone/>
            </a:pPr>
            <a:endParaRPr lang="en-US" sz="800" dirty="0"/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Capture transition from flocculent to hindered</a:t>
            </a:r>
          </a:p>
          <a:p>
            <a:pPr marL="457200" lvl="1" indent="0">
              <a:lnSpc>
                <a:spcPct val="100000"/>
              </a:lnSpc>
              <a:buFont typeface="Arial"/>
              <a:buNone/>
            </a:pPr>
            <a:endParaRPr lang="en-US" sz="800" dirty="0"/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Provide maximum concentration to enter the clarifier feed well</a:t>
            </a:r>
          </a:p>
        </p:txBody>
      </p:sp>
    </p:spTree>
    <p:extLst>
      <p:ext uri="{BB962C8B-B14F-4D97-AF65-F5344CB8AC3E}">
        <p14:creationId xmlns:p14="http://schemas.microsoft.com/office/powerpoint/2010/main" val="2958407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/>
      <p:bldP spid="10" grpId="0"/>
      <p:bldP spid="11" grpId="0"/>
      <p:bldP spid="12" grpId="0"/>
      <p:bldP spid="1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6EEAD-B5D5-403F-A53D-2C2EA61B9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Identifying the LOSS Concentration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C1A9793-3303-48A5-8E0A-279B1C18CED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24752" y="1690688"/>
                <a:ext cx="4576482" cy="4486275"/>
              </a:xfrm>
            </p:spPr>
            <p:txBody>
              <a:bodyPr>
                <a:normAutofit fontScale="85000" lnSpcReduction="20000"/>
              </a:bodyPr>
              <a:lstStyle/>
              <a:p>
                <a:pPr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sz="3300" dirty="0"/>
                  <a:t>Original method involves taking video of settling sludge</a:t>
                </a:r>
              </a:p>
              <a:p>
                <a:pPr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sz="3300" dirty="0"/>
                  <a:t>Graphing color intensities from flocculent to hindered sludge</a:t>
                </a:r>
              </a:p>
              <a:p>
                <a:pPr>
                  <a:lnSpc>
                    <a:spcPct val="110000"/>
                  </a:lnSpc>
                  <a:buFont typeface="Arial" panose="020B0604020202020204" pitchFamily="34" charset="0"/>
                  <a:buChar char="•"/>
                </a:pPr>
                <a:r>
                  <a:rPr lang="en-US" sz="3300" dirty="0"/>
                  <a:t>LOSS concentration was when slope of color intensity was greater than 5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3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sz="3300" b="0" i="0" smtClean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3300" dirty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cm</m:t>
                        </m:r>
                      </m:e>
                      <m:sup>
                        <m:r>
                          <a:rPr lang="en-US" sz="33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3300" dirty="0">
                    <a:latin typeface="Arial" panose="020B0604020202020204" pitchFamily="34" charset="0"/>
                    <a:cs typeface="Arial" panose="020B0604020202020204" pitchFamily="34" charset="0"/>
                  </a:rPr>
                  <a:t> (1cm ~ 250 pixels)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sz="25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C1A9793-3303-48A5-8E0A-279B1C18CED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24752" y="1690688"/>
                <a:ext cx="4576482" cy="4486275"/>
              </a:xfrm>
              <a:blipFill>
                <a:blip r:embed="rId2"/>
                <a:stretch>
                  <a:fillRect l="-2397" t="-1359" r="-2663" b="-27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F453780-5F82-4D97-B889-C392967C1EE4}"/>
              </a:ext>
            </a:extLst>
          </p:cNvPr>
          <p:cNvCxnSpPr>
            <a:cxnSpLocks/>
          </p:cNvCxnSpPr>
          <p:nvPr/>
        </p:nvCxnSpPr>
        <p:spPr>
          <a:xfrm>
            <a:off x="7031843" y="3832701"/>
            <a:ext cx="0" cy="37903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E4AA31B6-22D1-4110-B095-1F0E2470B063}"/>
              </a:ext>
            </a:extLst>
          </p:cNvPr>
          <p:cNvSpPr txBox="1"/>
          <p:nvPr/>
        </p:nvSpPr>
        <p:spPr>
          <a:xfrm>
            <a:off x="5939064" y="1495949"/>
            <a:ext cx="23308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>
                <a:latin typeface="Arial" panose="020B0604020202020204" pitchFamily="34" charset="0"/>
                <a:cs typeface="Arial" panose="020B0604020202020204" pitchFamily="34" charset="0"/>
              </a:rPr>
              <a:t>Flocculent  MLSS</a:t>
            </a:r>
            <a:endParaRPr lang="en-US" b="1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AD53BA0-D354-458A-963C-A20AA0D8D62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61052" y="4288534"/>
            <a:ext cx="2671481" cy="199321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CD7CEDA-47B1-4265-A39F-C80416731A8F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92956" y="1823240"/>
            <a:ext cx="1477774" cy="1993212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CC12E42-9BD5-4789-A1D2-95D684E5C476}"/>
              </a:ext>
            </a:extLst>
          </p:cNvPr>
          <p:cNvCxnSpPr>
            <a:cxnSpLocks/>
          </p:cNvCxnSpPr>
          <p:nvPr/>
        </p:nvCxnSpPr>
        <p:spPr>
          <a:xfrm>
            <a:off x="6687509" y="4641347"/>
            <a:ext cx="309283" cy="179294"/>
          </a:xfrm>
          <a:prstGeom prst="line">
            <a:avLst/>
          </a:prstGeom>
          <a:ln w="5715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0287AA8-9A84-4FE7-BD60-F5CC36A47C95}"/>
                  </a:ext>
                </a:extLst>
              </p:cNvPr>
              <p:cNvSpPr txBox="1"/>
              <p:nvPr/>
            </p:nvSpPr>
            <p:spPr>
              <a:xfrm>
                <a:off x="6272838" y="4767813"/>
                <a:ext cx="1909536" cy="375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Slope &lt; 5</a:t>
                </a:r>
                <a:r>
                  <a:rPr lang="en-US" dirty="0"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b="1" i="1" dirty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cm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−</m:t>
                        </m:r>
                        <m:r>
                          <a:rPr lang="en-US" b="1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𝟏</m:t>
                        </m:r>
                      </m:sup>
                    </m:sSup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endParaRPr lang="en-US" b="1" i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0287AA8-9A84-4FE7-BD60-F5CC36A47C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2838" y="4767813"/>
                <a:ext cx="1909536" cy="375552"/>
              </a:xfrm>
              <a:prstGeom prst="rect">
                <a:avLst/>
              </a:prstGeom>
              <a:blipFill>
                <a:blip r:embed="rId5"/>
                <a:stretch>
                  <a:fillRect l="-2556" t="-8065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3" name="Picture 22">
            <a:extLst>
              <a:ext uri="{FF2B5EF4-FFF2-40B4-BE49-F238E27FC236}">
                <a16:creationId xmlns:a16="http://schemas.microsoft.com/office/drawing/2014/main" id="{4566F905-1C58-4A19-A4C2-2BDCB3A71D46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35465" y="1823239"/>
            <a:ext cx="1479283" cy="1993213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C2C68B7D-8BEC-4272-BD10-40D02FB835B0}"/>
              </a:ext>
            </a:extLst>
          </p:cNvPr>
          <p:cNvSpPr txBox="1"/>
          <p:nvPr/>
        </p:nvSpPr>
        <p:spPr>
          <a:xfrm>
            <a:off x="8648647" y="1468986"/>
            <a:ext cx="23263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>
                <a:latin typeface="Arial" panose="020B0604020202020204" pitchFamily="34" charset="0"/>
                <a:cs typeface="Arial" panose="020B0604020202020204" pitchFamily="34" charset="0"/>
              </a:rPr>
              <a:t>Hindered MLSS</a:t>
            </a:r>
            <a:endParaRPr lang="en-US" b="1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5625AD6C-0DCB-4CC8-8869-4BCC9E100308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26663" y="4288534"/>
            <a:ext cx="2671482" cy="1993212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D50AF8F-B220-4D31-9C0D-6181F9DCD207}"/>
              </a:ext>
            </a:extLst>
          </p:cNvPr>
          <p:cNvCxnSpPr>
            <a:cxnSpLocks/>
          </p:cNvCxnSpPr>
          <p:nvPr/>
        </p:nvCxnSpPr>
        <p:spPr>
          <a:xfrm>
            <a:off x="9232312" y="4679132"/>
            <a:ext cx="256615" cy="191511"/>
          </a:xfrm>
          <a:prstGeom prst="line">
            <a:avLst/>
          </a:prstGeom>
          <a:ln w="5715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7A4C078-AC9A-46BB-A0EC-B5BD3EB8B9D3}"/>
                  </a:ext>
                </a:extLst>
              </p:cNvPr>
              <p:cNvSpPr txBox="1"/>
              <p:nvPr/>
            </p:nvSpPr>
            <p:spPr>
              <a:xfrm>
                <a:off x="9327562" y="4858871"/>
                <a:ext cx="1864713" cy="375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Slope &gt; 5</a:t>
                </a:r>
                <a:r>
                  <a:rPr lang="en-US" dirty="0"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b="1" i="1" dirty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cm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−</m:t>
                        </m:r>
                        <m:r>
                          <a:rPr lang="en-US" b="1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𝟏</m:t>
                        </m:r>
                      </m:sup>
                    </m:sSup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endParaRPr lang="en-US" b="1" i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7A4C078-AC9A-46BB-A0EC-B5BD3EB8B9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7562" y="4858871"/>
                <a:ext cx="1864713" cy="375552"/>
              </a:xfrm>
              <a:prstGeom prst="rect">
                <a:avLst/>
              </a:prstGeom>
              <a:blipFill>
                <a:blip r:embed="rId8"/>
                <a:stretch>
                  <a:fillRect l="-2614" t="-8065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E104891-374B-41D7-9B4D-4E47FD749236}"/>
              </a:ext>
            </a:extLst>
          </p:cNvPr>
          <p:cNvCxnSpPr>
            <a:cxnSpLocks/>
          </p:cNvCxnSpPr>
          <p:nvPr/>
        </p:nvCxnSpPr>
        <p:spPr>
          <a:xfrm>
            <a:off x="9685396" y="3832701"/>
            <a:ext cx="0" cy="37903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7493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30" grpId="0"/>
      <p:bldP spid="24" grpId="0"/>
      <p:bldP spid="2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943249-0B80-4115-9952-3124C57458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Identifying the LOSS Concentration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FCD92B-A6AF-4F91-AB50-DDFEADABCC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0659" y="1825625"/>
            <a:ext cx="6642847" cy="4100046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3000" dirty="0"/>
              <a:t>Issues with this method in identifying LOSS</a:t>
            </a:r>
            <a:endParaRPr lang="en-US" sz="1000" dirty="0"/>
          </a:p>
          <a:p>
            <a:pPr lvl="1">
              <a:lnSpc>
                <a:spcPts val="36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Ease of reproducibility</a:t>
            </a:r>
          </a:p>
          <a:p>
            <a:pPr lvl="1">
              <a:lnSpc>
                <a:spcPts val="36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Slope definition ambiguous and subjective</a:t>
            </a:r>
          </a:p>
          <a:p>
            <a:pPr lvl="1">
              <a:lnSpc>
                <a:spcPts val="36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Time of settling (secs) not standardized</a:t>
            </a:r>
          </a:p>
          <a:p>
            <a:pPr lvl="1">
              <a:lnSpc>
                <a:spcPts val="36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Light conditions not standardized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5C1D03-C2D9-4BCC-A4CA-FC77856803F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7025024" y="2063046"/>
            <a:ext cx="1620453" cy="12774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01C6A6C-5DB2-4E9E-BF0C-75D30F64175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0084359" y="2059954"/>
            <a:ext cx="1626635" cy="12774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5B98838-6287-4DF4-A516-695237E56942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8548400" y="2056862"/>
            <a:ext cx="1620452" cy="127747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DCD16E6-696A-4129-9B82-FAE6BC59BA7F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7014984" y="4269442"/>
            <a:ext cx="1640539" cy="127747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624E8CF-7796-4074-990F-54CB6BD04F0B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0094955" y="4269430"/>
            <a:ext cx="1640541" cy="127747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C23CE40-A5BE-4919-B286-2FC1848BE588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8540574" y="4269435"/>
            <a:ext cx="1640540" cy="127747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0BF4B8F-B8B3-4A96-85BE-DBD1DBF87478}"/>
              </a:ext>
            </a:extLst>
          </p:cNvPr>
          <p:cNvSpPr txBox="1"/>
          <p:nvPr/>
        </p:nvSpPr>
        <p:spPr>
          <a:xfrm>
            <a:off x="7500089" y="1436582"/>
            <a:ext cx="39534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>
                <a:latin typeface="Arial" panose="020B0604020202020204" pitchFamily="34" charset="0"/>
                <a:cs typeface="Arial" panose="020B0604020202020204" pitchFamily="34" charset="0"/>
              </a:rPr>
              <a:t>All at MLSS of 1000 mg/L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0F0AAF3-5954-4FF1-86E5-ACAFCCF68408}"/>
              </a:ext>
            </a:extLst>
          </p:cNvPr>
          <p:cNvSpPr/>
          <p:nvPr/>
        </p:nvSpPr>
        <p:spPr>
          <a:xfrm>
            <a:off x="10238807" y="1870600"/>
            <a:ext cx="1297606" cy="163522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2782772-6058-4B55-B6CE-9F5EF8679FA5}"/>
              </a:ext>
            </a:extLst>
          </p:cNvPr>
          <p:cNvSpPr txBox="1"/>
          <p:nvPr/>
        </p:nvSpPr>
        <p:spPr>
          <a:xfrm>
            <a:off x="7166225" y="3478338"/>
            <a:ext cx="13581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50s, 5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bri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1F45B96-8EAD-4CF4-A08F-6796BDDC77AF}"/>
              </a:ext>
            </a:extLst>
          </p:cNvPr>
          <p:cNvSpPr/>
          <p:nvPr/>
        </p:nvSpPr>
        <p:spPr>
          <a:xfrm>
            <a:off x="815788" y="5925671"/>
            <a:ext cx="56092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i="1" dirty="0">
                <a:latin typeface="Arial" panose="020B0604020202020204" pitchFamily="34" charset="0"/>
                <a:cs typeface="Arial" panose="020B0604020202020204" pitchFamily="34" charset="0"/>
              </a:rPr>
              <a:t>Brightness from 0 – 255 (black to white)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6C3756C-4681-4DD7-8849-284988224AD2}"/>
              </a:ext>
            </a:extLst>
          </p:cNvPr>
          <p:cNvSpPr txBox="1"/>
          <p:nvPr/>
        </p:nvSpPr>
        <p:spPr>
          <a:xfrm>
            <a:off x="8624633" y="3466634"/>
            <a:ext cx="15531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50s, 75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bri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A13AAF6-580C-47E9-959B-B08A003D4E4B}"/>
              </a:ext>
            </a:extLst>
          </p:cNvPr>
          <p:cNvSpPr txBox="1"/>
          <p:nvPr/>
        </p:nvSpPr>
        <p:spPr>
          <a:xfrm>
            <a:off x="7176248" y="5671051"/>
            <a:ext cx="15083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10s, 25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bri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C3D8D57-FEDB-40CB-8628-8AF29805964F}"/>
              </a:ext>
            </a:extLst>
          </p:cNvPr>
          <p:cNvSpPr txBox="1"/>
          <p:nvPr/>
        </p:nvSpPr>
        <p:spPr>
          <a:xfrm>
            <a:off x="10159215" y="3446788"/>
            <a:ext cx="1722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10s, 200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bri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60DBF09-CD62-4070-9339-BF077CA352EC}"/>
              </a:ext>
            </a:extLst>
          </p:cNvPr>
          <p:cNvSpPr txBox="1"/>
          <p:nvPr/>
        </p:nvSpPr>
        <p:spPr>
          <a:xfrm>
            <a:off x="10150438" y="5669708"/>
            <a:ext cx="15083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80s, 25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bri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13122CE-9DCF-4824-BF7C-747B74F2D056}"/>
              </a:ext>
            </a:extLst>
          </p:cNvPr>
          <p:cNvSpPr txBox="1"/>
          <p:nvPr/>
        </p:nvSpPr>
        <p:spPr>
          <a:xfrm>
            <a:off x="8620676" y="5659343"/>
            <a:ext cx="15083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20s, 25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bri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7D80DFA-FE43-4BD6-A794-39D8DCBFF199}"/>
              </a:ext>
            </a:extLst>
          </p:cNvPr>
          <p:cNvSpPr/>
          <p:nvPr/>
        </p:nvSpPr>
        <p:spPr>
          <a:xfrm>
            <a:off x="8719889" y="1870600"/>
            <a:ext cx="1274168" cy="163522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F8BF9D6-9D4F-4C76-B9F9-9F88D01632CB}"/>
              </a:ext>
            </a:extLst>
          </p:cNvPr>
          <p:cNvSpPr/>
          <p:nvPr/>
        </p:nvSpPr>
        <p:spPr>
          <a:xfrm>
            <a:off x="7199823" y="1877986"/>
            <a:ext cx="1274168" cy="163522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46C40D8-B05C-4499-BE79-8C25285CCB02}"/>
              </a:ext>
            </a:extLst>
          </p:cNvPr>
          <p:cNvSpPr/>
          <p:nvPr/>
        </p:nvSpPr>
        <p:spPr>
          <a:xfrm>
            <a:off x="7199823" y="4087895"/>
            <a:ext cx="1274168" cy="163522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64B69AA1-D9C8-4B29-AF9E-612869872A01}"/>
              </a:ext>
            </a:extLst>
          </p:cNvPr>
          <p:cNvSpPr/>
          <p:nvPr/>
        </p:nvSpPr>
        <p:spPr>
          <a:xfrm>
            <a:off x="8722106" y="4098401"/>
            <a:ext cx="1277476" cy="163522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076FE82-CF60-4322-B71A-1E581B547E4F}"/>
              </a:ext>
            </a:extLst>
          </p:cNvPr>
          <p:cNvSpPr/>
          <p:nvPr/>
        </p:nvSpPr>
        <p:spPr>
          <a:xfrm>
            <a:off x="10264518" y="4098400"/>
            <a:ext cx="1289444" cy="163522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1553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8" grpId="0" animBg="1"/>
      <p:bldP spid="34" grpId="0"/>
      <p:bldP spid="35" grpId="0"/>
      <p:bldP spid="36" grpId="0"/>
      <p:bldP spid="37" grpId="0"/>
      <p:bldP spid="38" grpId="0"/>
      <p:bldP spid="39" grpId="0"/>
      <p:bldP spid="40" grpId="0"/>
      <p:bldP spid="41" grpId="0" animBg="1"/>
      <p:bldP spid="42" grpId="0" animBg="1"/>
      <p:bldP spid="43" grpId="0" animBg="1"/>
      <p:bldP spid="44" grpId="0" animBg="1"/>
      <p:bldP spid="4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9DB56-F82A-4726-858D-D02F38A2E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of Research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64EB03-B0EA-452C-8982-1058C0E1636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lnSpc>
                <a:spcPts val="3600"/>
              </a:lnSpc>
              <a:buNone/>
            </a:pPr>
            <a:r>
              <a:rPr lang="en-US" sz="3000" dirty="0"/>
              <a:t>Develop new methods for identifying LOSS</a:t>
            </a:r>
          </a:p>
          <a:p>
            <a:pPr marL="0" indent="0">
              <a:lnSpc>
                <a:spcPct val="100000"/>
              </a:lnSpc>
              <a:buNone/>
            </a:pPr>
            <a:endParaRPr lang="en-US" sz="800" dirty="0"/>
          </a:p>
          <a:p>
            <a:pPr lvl="1">
              <a:lnSpc>
                <a:spcPct val="100000"/>
              </a:lnSpc>
            </a:pPr>
            <a:r>
              <a:rPr lang="en-US" sz="2800" dirty="0"/>
              <a:t>Straightforward for anyone</a:t>
            </a:r>
          </a:p>
          <a:p>
            <a:pPr marL="457200" lvl="1" indent="0">
              <a:lnSpc>
                <a:spcPct val="100000"/>
              </a:lnSpc>
              <a:buNone/>
            </a:pPr>
            <a:endParaRPr lang="en-US" sz="800" dirty="0"/>
          </a:p>
          <a:p>
            <a:pPr lvl="1">
              <a:lnSpc>
                <a:spcPct val="100000"/>
              </a:lnSpc>
            </a:pPr>
            <a:r>
              <a:rPr lang="en-US" sz="2800" dirty="0"/>
              <a:t>Simply reproducible</a:t>
            </a:r>
          </a:p>
          <a:p>
            <a:pPr marL="457200" lvl="1" indent="0">
              <a:lnSpc>
                <a:spcPct val="100000"/>
              </a:lnSpc>
              <a:buNone/>
            </a:pPr>
            <a:endParaRPr lang="en-US" sz="800" dirty="0"/>
          </a:p>
          <a:p>
            <a:pPr lvl="1">
              <a:lnSpc>
                <a:spcPct val="100000"/>
              </a:lnSpc>
            </a:pPr>
            <a:r>
              <a:rPr lang="en-US" sz="2800" dirty="0"/>
              <a:t>Standardize for different settling times and brightness</a:t>
            </a:r>
          </a:p>
        </p:txBody>
      </p:sp>
      <p:pic>
        <p:nvPicPr>
          <p:cNvPr id="2050" name="Picture 2" descr="Image result for operator wastewater treatment">
            <a:extLst>
              <a:ext uri="{FF2B5EF4-FFF2-40B4-BE49-F238E27FC236}">
                <a16:creationId xmlns:a16="http://schemas.microsoft.com/office/drawing/2014/main" id="{0BEE27C4-9FC2-4D27-8D9A-BA4C984C51FF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72202" y="1994936"/>
            <a:ext cx="5181600" cy="3458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27A9B93-FF2B-48FE-B1AD-C11AE74C6BF7}"/>
              </a:ext>
            </a:extLst>
          </p:cNvPr>
          <p:cNvSpPr txBox="1"/>
          <p:nvPr/>
        </p:nvSpPr>
        <p:spPr>
          <a:xfrm>
            <a:off x="6096000" y="5453654"/>
            <a:ext cx="32990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Rod Engineering</a:t>
            </a:r>
            <a:endParaRPr lang="en-US" sz="5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3948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680A3-E73B-4384-9ACE-0EE2BAC0EF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9655AD-5639-4EB2-A3A9-427B40CCFF3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1E7D36-FC09-4B9A-8427-58538C9A13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3444565" y="-826852"/>
            <a:ext cx="4675342" cy="9323296"/>
          </a:xfrm>
          <a:prstGeom prst="rect">
            <a:avLst/>
          </a:prstGeom>
        </p:spPr>
      </p:pic>
      <p:sp>
        <p:nvSpPr>
          <p:cNvPr id="6" name="Text Box 4">
            <a:extLst>
              <a:ext uri="{FF2B5EF4-FFF2-40B4-BE49-F238E27FC236}">
                <a16:creationId xmlns:a16="http://schemas.microsoft.com/office/drawing/2014/main" id="{477AC47E-6226-4AF6-BC7B-498A733C78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72000" y="2119205"/>
            <a:ext cx="2069342" cy="954107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2800" b="1" dirty="0">
                <a:highlight>
                  <a:srgbClr val="FFFFF3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Secondary WEST</a:t>
            </a:r>
          </a:p>
        </p:txBody>
      </p:sp>
      <p:sp>
        <p:nvSpPr>
          <p:cNvPr id="7" name="Text Box 5">
            <a:extLst>
              <a:ext uri="{FF2B5EF4-FFF2-40B4-BE49-F238E27FC236}">
                <a16:creationId xmlns:a16="http://schemas.microsoft.com/office/drawing/2014/main" id="{565BAB59-077F-4F8C-9C62-B50AAFDFD9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84295" y="5126884"/>
            <a:ext cx="2069342" cy="954107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2800" b="1" dirty="0">
                <a:highlight>
                  <a:srgbClr val="FFFFF3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Secondary Clarifiers</a:t>
            </a:r>
          </a:p>
        </p:txBody>
      </p:sp>
      <p:sp>
        <p:nvSpPr>
          <p:cNvPr id="8" name="Text Box 6">
            <a:extLst>
              <a:ext uri="{FF2B5EF4-FFF2-40B4-BE49-F238E27FC236}">
                <a16:creationId xmlns:a16="http://schemas.microsoft.com/office/drawing/2014/main" id="{7024CD30-D3E4-4698-93E9-0A76C01EB8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67508" y="3697209"/>
            <a:ext cx="2376998" cy="954107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2800" b="1" dirty="0">
                <a:highlight>
                  <a:srgbClr val="FFFFF3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BNR Nitrification</a:t>
            </a:r>
          </a:p>
        </p:txBody>
      </p:sp>
      <p:sp>
        <p:nvSpPr>
          <p:cNvPr id="9" name="Text Box 7">
            <a:extLst>
              <a:ext uri="{FF2B5EF4-FFF2-40B4-BE49-F238E27FC236}">
                <a16:creationId xmlns:a16="http://schemas.microsoft.com/office/drawing/2014/main" id="{90F78796-5169-48ED-A344-D478667D7D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13721" y="3707890"/>
            <a:ext cx="1911908" cy="954107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2800" b="1" dirty="0">
                <a:highlight>
                  <a:srgbClr val="FFFFF3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BNR Clarifiers </a:t>
            </a:r>
          </a:p>
        </p:txBody>
      </p:sp>
      <p:sp>
        <p:nvSpPr>
          <p:cNvPr id="10" name="Text Box 19">
            <a:extLst>
              <a:ext uri="{FF2B5EF4-FFF2-40B4-BE49-F238E27FC236}">
                <a16:creationId xmlns:a16="http://schemas.microsoft.com/office/drawing/2014/main" id="{D9188D25-9410-4626-A0E7-9F6F32EA35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4381" y="1553078"/>
            <a:ext cx="4554419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25000"/>
              </a:spcBef>
              <a:spcAft>
                <a:spcPct val="25000"/>
              </a:spcAft>
            </a:pPr>
            <a:r>
              <a:rPr lang="en-US" sz="2800" b="1" dirty="0">
                <a:highlight>
                  <a:srgbClr val="FFFFF3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Blue Plains WWTP, DC       370-518 MGD raw sewage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EA1FA2C-AB84-47BE-BAD9-21613FED463C}"/>
              </a:ext>
            </a:extLst>
          </p:cNvPr>
          <p:cNvSpPr/>
          <p:nvPr/>
        </p:nvSpPr>
        <p:spPr>
          <a:xfrm>
            <a:off x="7806059" y="3972634"/>
            <a:ext cx="212667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2800" b="1" dirty="0">
                <a:highlight>
                  <a:srgbClr val="FFFFF3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Secondary EAST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2707992-8A40-4335-8DC0-3167066D17BE}"/>
              </a:ext>
            </a:extLst>
          </p:cNvPr>
          <p:cNvCxnSpPr>
            <a:cxnSpLocks/>
          </p:cNvCxnSpPr>
          <p:nvPr/>
        </p:nvCxnSpPr>
        <p:spPr>
          <a:xfrm>
            <a:off x="6293204" y="4597881"/>
            <a:ext cx="261214" cy="311298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3C5962A-0BC1-49F8-8E97-7E8D9ABF1583}"/>
              </a:ext>
            </a:extLst>
          </p:cNvPr>
          <p:cNvCxnSpPr>
            <a:cxnSpLocks/>
          </p:cNvCxnSpPr>
          <p:nvPr/>
        </p:nvCxnSpPr>
        <p:spPr>
          <a:xfrm>
            <a:off x="3902569" y="4661997"/>
            <a:ext cx="313415" cy="340076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91364F8-D55F-45A9-A59C-0A97C15677E9}"/>
              </a:ext>
            </a:extLst>
          </p:cNvPr>
          <p:cNvCxnSpPr>
            <a:cxnSpLocks/>
          </p:cNvCxnSpPr>
          <p:nvPr/>
        </p:nvCxnSpPr>
        <p:spPr>
          <a:xfrm flipH="1" flipV="1">
            <a:off x="8209445" y="3745669"/>
            <a:ext cx="354780" cy="340489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549483B-B2CE-47AF-8138-CDBDEDD6D6F0}"/>
              </a:ext>
            </a:extLst>
          </p:cNvPr>
          <p:cNvCxnSpPr>
            <a:cxnSpLocks/>
          </p:cNvCxnSpPr>
          <p:nvPr/>
        </p:nvCxnSpPr>
        <p:spPr>
          <a:xfrm>
            <a:off x="7330932" y="3027969"/>
            <a:ext cx="290871" cy="268889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B69E593-12FD-4B86-BE92-82E8A21C14ED}"/>
              </a:ext>
            </a:extLst>
          </p:cNvPr>
          <p:cNvCxnSpPr>
            <a:cxnSpLocks/>
          </p:cNvCxnSpPr>
          <p:nvPr/>
        </p:nvCxnSpPr>
        <p:spPr>
          <a:xfrm flipH="1" flipV="1">
            <a:off x="7479215" y="4867638"/>
            <a:ext cx="401437" cy="36212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CEAC668-1351-4284-93D8-10F355A4678B}"/>
              </a:ext>
            </a:extLst>
          </p:cNvPr>
          <p:cNvSpPr txBox="1"/>
          <p:nvPr/>
        </p:nvSpPr>
        <p:spPr>
          <a:xfrm>
            <a:off x="2253063" y="6133252"/>
            <a:ext cx="3299011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5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2801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18 TechSession Template Wide  -  Read-Only" id="{82A27505-C035-495C-B7E6-807A7F09D72F}" vid="{FDD4AFDE-E4EF-423B-8598-E1BA9362BE3F}"/>
    </a:ext>
  </a:extLst>
</a:theme>
</file>

<file path=ppt/webextensions/_rels/taskpanes.xml.rels><?xml version="1.0" encoding="UTF-8" standalone="yes"?>
<Relationships xmlns="http://schemas.openxmlformats.org/package/2006/relationships"><Relationship Id="rId3" Type="http://schemas.microsoft.com/office/2011/relationships/webextension" Target="webextension3.xml"/><Relationship Id="rId2" Type="http://schemas.microsoft.com/office/2011/relationships/webextension" Target="webextension2.xml"/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  <wetp:taskpane dockstate="right" visibility="0" width="350" row="0">
    <wetp:webextensionref xmlns:r="http://schemas.openxmlformats.org/officeDocument/2006/relationships" r:id="rId2"/>
  </wetp:taskpane>
  <wetp:taskpane dockstate="right" visibility="0" width="350" row="0">
    <wetp:webextensionref xmlns:r="http://schemas.openxmlformats.org/officeDocument/2006/relationships" r:id="rId3"/>
  </wetp:taskpane>
</wetp:taskpanes>
</file>

<file path=ppt/webextensions/webextension1.xml><?xml version="1.0" encoding="utf-8"?>
<we:webextension xmlns:we="http://schemas.microsoft.com/office/webextensions/webextension/2010/11" id="{AEF98072-85DB-A548-B122-78908BE53B81}">
  <we:reference id="wa104379822" version="1.0.0.0" store="en-US" storeType="OMEX"/>
  <we:alternateReferences>
    <we:reference id="WA104379822" version="1.0.0.0" store="WA104379822" storeType="OMEX"/>
  </we:alternateReferences>
  <we:properties/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D22063BD-E4AC-6748-82BA-947544C5E1BA}">
  <we:reference id="wa104178141" version="3.10.0.124" store="en-US" storeType="OMEX"/>
  <we:alternateReferences>
    <we:reference id="wa104178141" version="3.10.0.124" store="WA104178141" storeType="OMEX"/>
  </we:alternateReferences>
  <we:properties/>
  <we:bindings/>
  <we:snapshot xmlns:r="http://schemas.openxmlformats.org/officeDocument/2006/relationships"/>
</we:webextension>
</file>

<file path=ppt/webextensions/webextension3.xml><?xml version="1.0" encoding="utf-8"?>
<we:webextension xmlns:we="http://schemas.microsoft.com/office/webextensions/webextension/2010/11" id="{B118A8A4-B27D-E543-9158-F6766B98AA9D}">
  <we:reference id="wa104379997" version="2.0.0.0" store="en-US" storeType="OMEX"/>
  <we:alternateReferences>
    <we:reference id="wa104379997" version="2.0.0.0" store="WA104379997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W18 TechSession Template Wide</Template>
  <TotalTime>8767</TotalTime>
  <Words>1397</Words>
  <Application>Microsoft Office PowerPoint</Application>
  <PresentationFormat>Widescreen</PresentationFormat>
  <Paragraphs>382</Paragraphs>
  <Slides>45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0" baseType="lpstr">
      <vt:lpstr>Arial</vt:lpstr>
      <vt:lpstr>Calibri</vt:lpstr>
      <vt:lpstr>Cambria Math</vt:lpstr>
      <vt:lpstr>Wingdings</vt:lpstr>
      <vt:lpstr>Office Theme</vt:lpstr>
      <vt:lpstr>Standardizing the Kinnear Limit of Stokesian Settling (LOSS) parameter using image data analysis</vt:lpstr>
      <vt:lpstr>Background</vt:lpstr>
      <vt:lpstr>Background</vt:lpstr>
      <vt:lpstr>Some Clarifier/Settling Techniques</vt:lpstr>
      <vt:lpstr>Limit of Stokesian Settling (LOSS)</vt:lpstr>
      <vt:lpstr>Identifying the LOSS Concentration</vt:lpstr>
      <vt:lpstr>Identifying the LOSS Concentration</vt:lpstr>
      <vt:lpstr>Goals of Research</vt:lpstr>
      <vt:lpstr>Approach</vt:lpstr>
      <vt:lpstr>Approach</vt:lpstr>
      <vt:lpstr>Approach</vt:lpstr>
      <vt:lpstr>Approach</vt:lpstr>
      <vt:lpstr>Approach</vt:lpstr>
      <vt:lpstr>Approach</vt:lpstr>
      <vt:lpstr>Approach</vt:lpstr>
      <vt:lpstr>Approach</vt:lpstr>
      <vt:lpstr>Approach</vt:lpstr>
      <vt:lpstr>PowerPoint Presentation</vt:lpstr>
      <vt:lpstr>PowerPoint Presentation</vt:lpstr>
      <vt:lpstr>Findings</vt:lpstr>
      <vt:lpstr>Criteria for evaluation</vt:lpstr>
      <vt:lpstr>Consistency of determination</vt:lpstr>
      <vt:lpstr>PowerPoint Presentation</vt:lpstr>
      <vt:lpstr>Consistency of determination</vt:lpstr>
      <vt:lpstr>Consistency of determination</vt:lpstr>
      <vt:lpstr>Consistency of determination</vt:lpstr>
      <vt:lpstr>Consistency of determination</vt:lpstr>
      <vt:lpstr>PowerPoint Presentation</vt:lpstr>
      <vt:lpstr>Precision of LOSS values</vt:lpstr>
      <vt:lpstr>Precision of LOSS values</vt:lpstr>
      <vt:lpstr>PowerPoint Presentation</vt:lpstr>
      <vt:lpstr>Final Thoughts</vt:lpstr>
      <vt:lpstr>References</vt:lpstr>
      <vt:lpstr>PowerPoint Presentation</vt:lpstr>
      <vt:lpstr>Additional Slides</vt:lpstr>
      <vt:lpstr>Limit of Stokesian Settling (LOSS)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Lauren L. Henretty</dc:creator>
  <cp:lastModifiedBy>Olajide Olagunju</cp:lastModifiedBy>
  <cp:revision>232</cp:revision>
  <dcterms:created xsi:type="dcterms:W3CDTF">2018-07-25T15:14:52Z</dcterms:created>
  <dcterms:modified xsi:type="dcterms:W3CDTF">2018-09-06T05:07:25Z</dcterms:modified>
</cp:coreProperties>
</file>